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15" r:id="rId2"/>
    <p:sldId id="258" r:id="rId3"/>
    <p:sldId id="259" r:id="rId4"/>
    <p:sldId id="263" r:id="rId5"/>
    <p:sldId id="264" r:id="rId6"/>
    <p:sldId id="265" r:id="rId7"/>
    <p:sldId id="267" r:id="rId8"/>
    <p:sldId id="324" r:id="rId9"/>
    <p:sldId id="262" r:id="rId10"/>
    <p:sldId id="317" r:id="rId11"/>
    <p:sldId id="297" r:id="rId12"/>
    <p:sldId id="298" r:id="rId13"/>
    <p:sldId id="299" r:id="rId14"/>
    <p:sldId id="257" r:id="rId15"/>
    <p:sldId id="301" r:id="rId16"/>
    <p:sldId id="302" r:id="rId17"/>
    <p:sldId id="300" r:id="rId18"/>
    <p:sldId id="303" r:id="rId19"/>
    <p:sldId id="294" r:id="rId20"/>
    <p:sldId id="295" r:id="rId21"/>
    <p:sldId id="296" r:id="rId22"/>
    <p:sldId id="304" r:id="rId23"/>
    <p:sldId id="332" r:id="rId24"/>
    <p:sldId id="333" r:id="rId25"/>
    <p:sldId id="334" r:id="rId26"/>
    <p:sldId id="335" r:id="rId27"/>
    <p:sldId id="305" r:id="rId28"/>
    <p:sldId id="336" r:id="rId29"/>
    <p:sldId id="339" r:id="rId30"/>
    <p:sldId id="337" r:id="rId31"/>
    <p:sldId id="338" r:id="rId32"/>
    <p:sldId id="307" r:id="rId33"/>
    <p:sldId id="308" r:id="rId34"/>
    <p:sldId id="309" r:id="rId35"/>
    <p:sldId id="310" r:id="rId36"/>
    <p:sldId id="311" r:id="rId37"/>
    <p:sldId id="312" r:id="rId38"/>
    <p:sldId id="313" r:id="rId39"/>
    <p:sldId id="329" r:id="rId40"/>
    <p:sldId id="322" r:id="rId41"/>
    <p:sldId id="323" r:id="rId42"/>
    <p:sldId id="330" r:id="rId43"/>
    <p:sldId id="331" r:id="rId44"/>
    <p:sldId id="273" r:id="rId45"/>
    <p:sldId id="275" r:id="rId46"/>
    <p:sldId id="274" r:id="rId47"/>
    <p:sldId id="276" r:id="rId48"/>
    <p:sldId id="277" r:id="rId49"/>
    <p:sldId id="318" r:id="rId50"/>
    <p:sldId id="280" r:id="rId51"/>
    <p:sldId id="281" r:id="rId52"/>
    <p:sldId id="283" r:id="rId53"/>
    <p:sldId id="292" r:id="rId54"/>
    <p:sldId id="291" r:id="rId55"/>
    <p:sldId id="316" r:id="rId56"/>
    <p:sldId id="293" r:id="rId57"/>
    <p:sldId id="260" r:id="rId58"/>
    <p:sldId id="320" r:id="rId5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1" autoAdjust="0"/>
    <p:restoredTop sz="94434" autoAdjust="0"/>
  </p:normalViewPr>
  <p:slideViewPr>
    <p:cSldViewPr snapToGrid="0">
      <p:cViewPr varScale="1">
        <p:scale>
          <a:sx n="96" d="100"/>
          <a:sy n="96" d="100"/>
        </p:scale>
        <p:origin x="480" y="176"/>
      </p:cViewPr>
      <p:guideLst>
        <p:guide orient="horz" pos="2160"/>
        <p:guide pos="3840"/>
      </p:guideLst>
    </p:cSldViewPr>
  </p:slideViewPr>
  <p:outlineViewPr>
    <p:cViewPr>
      <p:scale>
        <a:sx n="33" d="100"/>
        <a:sy n="33" d="100"/>
      </p:scale>
      <p:origin x="0" y="-3648"/>
    </p:cViewPr>
  </p:outlineViewPr>
  <p:notesTextViewPr>
    <p:cViewPr>
      <p:scale>
        <a:sx n="1" d="1"/>
        <a:sy n="1" d="1"/>
      </p:scale>
      <p:origin x="0" y="0"/>
    </p:cViewPr>
  </p:notesTextViewPr>
  <p:sorterViewPr>
    <p:cViewPr>
      <p:scale>
        <a:sx n="100" d="100"/>
        <a:sy n="100" d="100"/>
      </p:scale>
      <p:origin x="0" y="-9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floor>
    <c:sideWall>
      <c:thickness val="0"/>
    </c:sideWall>
    <c:backWall>
      <c:thickness val="0"/>
    </c:backWall>
    <c:plotArea>
      <c:layout>
        <c:manualLayout>
          <c:layoutTarget val="inner"/>
          <c:xMode val="edge"/>
          <c:yMode val="edge"/>
          <c:x val="0.23509351600857939"/>
          <c:y val="0.15456835503887295"/>
          <c:w val="0.49158721388549848"/>
          <c:h val="0.36443903905638225"/>
        </c:manualLayout>
      </c:layout>
      <c:pie3DChart>
        <c:varyColors val="1"/>
        <c:ser>
          <c:idx val="0"/>
          <c:order val="0"/>
          <c:tx>
            <c:strRef>
              <c:f>Foglio1!$B$1</c:f>
              <c:strCache>
                <c:ptCount val="1"/>
                <c:pt idx="0">
                  <c:v>contenuto plasmatico dei principali fattori della coagulazione (in mg/L)</c:v>
                </c:pt>
              </c:strCache>
            </c:strRef>
          </c:tx>
          <c:explosion val="7"/>
          <c:dPt>
            <c:idx val="0"/>
            <c:bubble3D val="0"/>
            <c:explosion val="0"/>
            <c:extLst>
              <c:ext xmlns:c16="http://schemas.microsoft.com/office/drawing/2014/chart" uri="{C3380CC4-5D6E-409C-BE32-E72D297353CC}">
                <c16:uniqueId val="{00000000-3BB9-4DE6-AAE8-46140F211E14}"/>
              </c:ext>
            </c:extLst>
          </c:dPt>
          <c:dPt>
            <c:idx val="1"/>
            <c:bubble3D val="0"/>
            <c:spPr>
              <a:solidFill>
                <a:srgbClr val="FF0000"/>
              </a:solidFill>
            </c:spPr>
            <c:extLst>
              <c:ext xmlns:c16="http://schemas.microsoft.com/office/drawing/2014/chart" uri="{C3380CC4-5D6E-409C-BE32-E72D297353CC}">
                <c16:uniqueId val="{00000001-E980-4F22-8EEE-2BEF3F54C552}"/>
              </c:ext>
            </c:extLst>
          </c:dPt>
          <c:cat>
            <c:strRef>
              <c:f>Foglio1!$A$2:$A$9</c:f>
              <c:strCache>
                <c:ptCount val="8"/>
                <c:pt idx="0">
                  <c:v>Fibrinogeno</c:v>
                </c:pt>
                <c:pt idx="1">
                  <c:v>Protrombina</c:v>
                </c:pt>
                <c:pt idx="2">
                  <c:v>Fattore V</c:v>
                </c:pt>
                <c:pt idx="3">
                  <c:v>Fattore VII</c:v>
                </c:pt>
                <c:pt idx="4">
                  <c:v>Fattore VIII</c:v>
                </c:pt>
                <c:pt idx="5">
                  <c:v>Fattore IX</c:v>
                </c:pt>
                <c:pt idx="6">
                  <c:v>Fattore X</c:v>
                </c:pt>
                <c:pt idx="7">
                  <c:v>Fattore XI</c:v>
                </c:pt>
              </c:strCache>
            </c:strRef>
          </c:cat>
          <c:val>
            <c:numRef>
              <c:f>Foglio1!$B$2:$B$9</c:f>
              <c:numCache>
                <c:formatCode>General</c:formatCode>
                <c:ptCount val="8"/>
                <c:pt idx="0">
                  <c:v>2500</c:v>
                </c:pt>
                <c:pt idx="1">
                  <c:v>100</c:v>
                </c:pt>
                <c:pt idx="2">
                  <c:v>15</c:v>
                </c:pt>
                <c:pt idx="3">
                  <c:v>1</c:v>
                </c:pt>
                <c:pt idx="4">
                  <c:v>1</c:v>
                </c:pt>
                <c:pt idx="5">
                  <c:v>5</c:v>
                </c:pt>
                <c:pt idx="6">
                  <c:v>10</c:v>
                </c:pt>
                <c:pt idx="7">
                  <c:v>5</c:v>
                </c:pt>
              </c:numCache>
            </c:numRef>
          </c:val>
          <c:extLst>
            <c:ext xmlns:c16="http://schemas.microsoft.com/office/drawing/2014/chart" uri="{C3380CC4-5D6E-409C-BE32-E72D297353CC}">
              <c16:uniqueId val="{00000002-E980-4F22-8EEE-2BEF3F54C552}"/>
            </c:ext>
          </c:extLst>
        </c:ser>
        <c:ser>
          <c:idx val="1"/>
          <c:order val="1"/>
          <c:tx>
            <c:strRef>
              <c:f>Foglio1!$C$1</c:f>
              <c:strCache>
                <c:ptCount val="1"/>
                <c:pt idx="0">
                  <c:v>Colonna2</c:v>
                </c:pt>
              </c:strCache>
            </c:strRef>
          </c:tx>
          <c:explosion val="25"/>
          <c:cat>
            <c:strRef>
              <c:f>Foglio1!$A$2:$A$9</c:f>
              <c:strCache>
                <c:ptCount val="8"/>
                <c:pt idx="0">
                  <c:v>Fibrinogeno</c:v>
                </c:pt>
                <c:pt idx="1">
                  <c:v>Protrombina</c:v>
                </c:pt>
                <c:pt idx="2">
                  <c:v>Fattore V</c:v>
                </c:pt>
                <c:pt idx="3">
                  <c:v>Fattore VII</c:v>
                </c:pt>
                <c:pt idx="4">
                  <c:v>Fattore VIII</c:v>
                </c:pt>
                <c:pt idx="5">
                  <c:v>Fattore IX</c:v>
                </c:pt>
                <c:pt idx="6">
                  <c:v>Fattore X</c:v>
                </c:pt>
                <c:pt idx="7">
                  <c:v>Fattore XI</c:v>
                </c:pt>
              </c:strCache>
            </c:strRef>
          </c:cat>
          <c:val>
            <c:numRef>
              <c:f>Foglio1!$C$2:$C$10</c:f>
              <c:numCache>
                <c:formatCode>General</c:formatCode>
                <c:ptCount val="9"/>
              </c:numCache>
            </c:numRef>
          </c:val>
          <c:extLst>
            <c:ext xmlns:c16="http://schemas.microsoft.com/office/drawing/2014/chart" uri="{C3380CC4-5D6E-409C-BE32-E72D297353CC}">
              <c16:uniqueId val="{00000003-E980-4F22-8EEE-2BEF3F54C552}"/>
            </c:ext>
          </c:extLst>
        </c:ser>
        <c:ser>
          <c:idx val="2"/>
          <c:order val="2"/>
          <c:tx>
            <c:strRef>
              <c:f>Foglio1!$D$1</c:f>
              <c:strCache>
                <c:ptCount val="1"/>
                <c:pt idx="0">
                  <c:v>Colonna3</c:v>
                </c:pt>
              </c:strCache>
            </c:strRef>
          </c:tx>
          <c:explosion val="25"/>
          <c:cat>
            <c:strRef>
              <c:f>Foglio1!$A$2:$A$9</c:f>
              <c:strCache>
                <c:ptCount val="8"/>
                <c:pt idx="0">
                  <c:v>Fibrinogeno</c:v>
                </c:pt>
                <c:pt idx="1">
                  <c:v>Protrombina</c:v>
                </c:pt>
                <c:pt idx="2">
                  <c:v>Fattore V</c:v>
                </c:pt>
                <c:pt idx="3">
                  <c:v>Fattore VII</c:v>
                </c:pt>
                <c:pt idx="4">
                  <c:v>Fattore VIII</c:v>
                </c:pt>
                <c:pt idx="5">
                  <c:v>Fattore IX</c:v>
                </c:pt>
                <c:pt idx="6">
                  <c:v>Fattore X</c:v>
                </c:pt>
                <c:pt idx="7">
                  <c:v>Fattore XI</c:v>
                </c:pt>
              </c:strCache>
            </c:strRef>
          </c:cat>
          <c:val>
            <c:numRef>
              <c:f>Foglio1!$D$2:$D$10</c:f>
              <c:numCache>
                <c:formatCode>General</c:formatCode>
                <c:ptCount val="9"/>
              </c:numCache>
            </c:numRef>
          </c:val>
          <c:extLst>
            <c:ext xmlns:c16="http://schemas.microsoft.com/office/drawing/2014/chart" uri="{C3380CC4-5D6E-409C-BE32-E72D297353CC}">
              <c16:uniqueId val="{00000004-E980-4F22-8EEE-2BEF3F54C552}"/>
            </c:ext>
          </c:extLst>
        </c:ser>
        <c:dLbls>
          <c:showLegendKey val="0"/>
          <c:showVal val="0"/>
          <c:showCatName val="0"/>
          <c:showSerName val="0"/>
          <c:showPercent val="0"/>
          <c:showBubbleSize val="0"/>
          <c:showLeaderLines val="0"/>
        </c:dLbls>
      </c:pie3DChart>
    </c:plotArea>
    <c:legend>
      <c:legendPos val="b"/>
      <c:legendEntry>
        <c:idx val="1"/>
        <c:delete val="1"/>
      </c:legendEntry>
      <c:legendEntry>
        <c:idx val="8"/>
        <c:delete val="1"/>
      </c:legendEntry>
      <c:layout>
        <c:manualLayout>
          <c:xMode val="edge"/>
          <c:yMode val="edge"/>
          <c:x val="5.3562544553420501E-2"/>
          <c:y val="0.52646671637962794"/>
          <c:w val="0.87115116334939924"/>
          <c:h val="0.43273400941603213"/>
        </c:manualLayout>
      </c:layout>
      <c:overlay val="0"/>
    </c:legend>
    <c:plotVisOnly val="1"/>
    <c:dispBlanksAs val="zero"/>
    <c:showDLblsOverMax val="0"/>
  </c:chart>
  <c:spPr>
    <a:ln>
      <a:noFill/>
    </a:ln>
  </c:spPr>
  <c:txPr>
    <a:bodyPr/>
    <a:lstStyle/>
    <a:p>
      <a:pPr>
        <a:defRPr sz="1800"/>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RBC</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Foglio1!$B$2:$B$10</c:f>
              <c:numCache>
                <c:formatCode>General</c:formatCode>
                <c:ptCount val="9"/>
                <c:pt idx="0">
                  <c:v>13</c:v>
                </c:pt>
                <c:pt idx="1">
                  <c:v>0</c:v>
                </c:pt>
                <c:pt idx="2">
                  <c:v>89</c:v>
                </c:pt>
                <c:pt idx="3">
                  <c:v>28</c:v>
                </c:pt>
                <c:pt idx="4">
                  <c:v>4</c:v>
                </c:pt>
                <c:pt idx="5">
                  <c:v>15</c:v>
                </c:pt>
                <c:pt idx="6">
                  <c:v>46</c:v>
                </c:pt>
                <c:pt idx="7">
                  <c:v>8</c:v>
                </c:pt>
                <c:pt idx="8">
                  <c:v>0</c:v>
                </c:pt>
              </c:numCache>
            </c:numRef>
          </c:val>
          <c:extLst>
            <c:ext xmlns:c16="http://schemas.microsoft.com/office/drawing/2014/chart" uri="{C3380CC4-5D6E-409C-BE32-E72D297353CC}">
              <c16:uniqueId val="{00000000-5B51-450C-9C13-C4BAF2576776}"/>
            </c:ext>
          </c:extLst>
        </c:ser>
        <c:ser>
          <c:idx val="1"/>
          <c:order val="1"/>
          <c:tx>
            <c:strRef>
              <c:f>Foglio1!$C$1</c:f>
              <c:strCache>
                <c:ptCount val="1"/>
                <c:pt idx="0">
                  <c:v>PFC</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Foglio1!$C$2:$C$10</c:f>
              <c:numCache>
                <c:formatCode>General</c:formatCode>
                <c:ptCount val="9"/>
                <c:pt idx="0">
                  <c:v>2</c:v>
                </c:pt>
                <c:pt idx="1">
                  <c:v>0</c:v>
                </c:pt>
                <c:pt idx="2">
                  <c:v>27</c:v>
                </c:pt>
                <c:pt idx="3">
                  <c:v>16</c:v>
                </c:pt>
                <c:pt idx="4">
                  <c:v>0</c:v>
                </c:pt>
                <c:pt idx="5">
                  <c:v>5</c:v>
                </c:pt>
                <c:pt idx="6">
                  <c:v>5</c:v>
                </c:pt>
                <c:pt idx="7">
                  <c:v>1</c:v>
                </c:pt>
                <c:pt idx="8">
                  <c:v>0</c:v>
                </c:pt>
              </c:numCache>
            </c:numRef>
          </c:val>
          <c:extLst>
            <c:ext xmlns:c16="http://schemas.microsoft.com/office/drawing/2014/chart" uri="{C3380CC4-5D6E-409C-BE32-E72D297353CC}">
              <c16:uniqueId val="{00000001-5B51-450C-9C13-C4BAF2576776}"/>
            </c:ext>
          </c:extLst>
        </c:ser>
        <c:ser>
          <c:idx val="2"/>
          <c:order val="2"/>
          <c:tx>
            <c:strRef>
              <c:f>Foglio1!$D$1</c:f>
              <c:strCache>
                <c:ptCount val="1"/>
                <c:pt idx="0">
                  <c:v>PLT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Foglio1!$D$2:$D$10</c:f>
              <c:numCache>
                <c:formatCode>General</c:formatCode>
                <c:ptCount val="9"/>
                <c:pt idx="0">
                  <c:v>1</c:v>
                </c:pt>
                <c:pt idx="1">
                  <c:v>0</c:v>
                </c:pt>
                <c:pt idx="2">
                  <c:v>5</c:v>
                </c:pt>
                <c:pt idx="3">
                  <c:v>0</c:v>
                </c:pt>
                <c:pt idx="4">
                  <c:v>0</c:v>
                </c:pt>
                <c:pt idx="5">
                  <c:v>0</c:v>
                </c:pt>
                <c:pt idx="6">
                  <c:v>1</c:v>
                </c:pt>
                <c:pt idx="7">
                  <c:v>0</c:v>
                </c:pt>
                <c:pt idx="8">
                  <c:v>0</c:v>
                </c:pt>
              </c:numCache>
            </c:numRef>
          </c:val>
          <c:extLst>
            <c:ext xmlns:c16="http://schemas.microsoft.com/office/drawing/2014/chart" uri="{C3380CC4-5D6E-409C-BE32-E72D297353CC}">
              <c16:uniqueId val="{00000002-5B51-450C-9C13-C4BAF2576776}"/>
            </c:ext>
          </c:extLst>
        </c:ser>
        <c:ser>
          <c:idx val="3"/>
          <c:order val="3"/>
          <c:tx>
            <c:strRef>
              <c:f>Foglio1!$E$1</c:f>
              <c:strCache>
                <c:ptCount val="1"/>
                <c:pt idx="0">
                  <c:v>FIBR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Foglio1!$E$2:$E$10</c:f>
              <c:numCache>
                <c:formatCode>General</c:formatCode>
                <c:ptCount val="9"/>
                <c:pt idx="0">
                  <c:v>0</c:v>
                </c:pt>
                <c:pt idx="1">
                  <c:v>0</c:v>
                </c:pt>
                <c:pt idx="2">
                  <c:v>0</c:v>
                </c:pt>
                <c:pt idx="3">
                  <c:v>0</c:v>
                </c:pt>
                <c:pt idx="4">
                  <c:v>0</c:v>
                </c:pt>
                <c:pt idx="5">
                  <c:v>3</c:v>
                </c:pt>
                <c:pt idx="6">
                  <c:v>6</c:v>
                </c:pt>
                <c:pt idx="7">
                  <c:v>2</c:v>
                </c:pt>
                <c:pt idx="8">
                  <c:v>0</c:v>
                </c:pt>
              </c:numCache>
            </c:numRef>
          </c:val>
          <c:extLst>
            <c:ext xmlns:c16="http://schemas.microsoft.com/office/drawing/2014/chart" uri="{C3380CC4-5D6E-409C-BE32-E72D297353CC}">
              <c16:uniqueId val="{00000003-5B51-450C-9C13-C4BAF2576776}"/>
            </c:ext>
          </c:extLst>
        </c:ser>
        <c:dLbls>
          <c:showLegendKey val="0"/>
          <c:showVal val="0"/>
          <c:showCatName val="0"/>
          <c:showSerName val="0"/>
          <c:showPercent val="0"/>
          <c:showBubbleSize val="0"/>
        </c:dLbls>
        <c:gapWidth val="219"/>
        <c:axId val="443968112"/>
        <c:axId val="443963216"/>
      </c:barChart>
      <c:catAx>
        <c:axId val="44396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443963216"/>
        <c:crosses val="autoZero"/>
        <c:auto val="1"/>
        <c:lblAlgn val="ctr"/>
        <c:lblOffset val="100"/>
        <c:noMultiLvlLbl val="0"/>
      </c:catAx>
      <c:valAx>
        <c:axId val="44396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43968112"/>
        <c:crosses val="autoZero"/>
        <c:crossBetween val="between"/>
      </c:valAx>
      <c:spPr>
        <a:noFill/>
        <a:ln>
          <a:noFill/>
        </a:ln>
        <a:effectLst/>
      </c:spPr>
    </c:plotArea>
    <c:legend>
      <c:legendPos val="b"/>
      <c:layout>
        <c:manualLayout>
          <c:xMode val="edge"/>
          <c:yMode val="edge"/>
          <c:x val="0.36778696024415436"/>
          <c:y val="0.89941205410984693"/>
          <c:w val="0.26277341938697807"/>
          <c:h val="0.10058794589015295"/>
        </c:manualLayout>
      </c:layout>
      <c:overlay val="0"/>
      <c:spPr>
        <a:noFill/>
        <a:ln>
          <a:noFill/>
        </a:ln>
        <a:effectLst/>
      </c:spPr>
      <c:txPr>
        <a:bodyPr rot="0" spcFirstLastPara="1" vertOverflow="ellipsis" vert="horz" wrap="square" anchor="ctr" anchorCtr="1"/>
        <a:lstStyle/>
        <a:p>
          <a:pPr>
            <a:defRPr sz="142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55576143673394"/>
          <c:y val="2.4113678727055048E-2"/>
          <c:w val="0.84044423856326667"/>
          <c:h val="0.7545913108420057"/>
        </c:manualLayout>
      </c:layout>
      <c:barChart>
        <c:barDir val="col"/>
        <c:grouping val="clustered"/>
        <c:varyColors val="0"/>
        <c:ser>
          <c:idx val="0"/>
          <c:order val="0"/>
          <c:tx>
            <c:strRef>
              <c:f>Foglio1!$B$1</c:f>
              <c:strCache>
                <c:ptCount val="1"/>
                <c:pt idx="0">
                  <c:v>PPH</c:v>
                </c:pt>
              </c:strCache>
            </c:strRef>
          </c:tx>
          <c:spPr>
            <a:solidFill>
              <a:schemeClr val="accent1"/>
            </a:solidFill>
            <a:ln>
              <a:noFill/>
            </a:ln>
            <a:effectLst/>
          </c:spPr>
          <c:invertIfNegative val="0"/>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Foglio1!$B$2:$B$10</c:f>
              <c:numCache>
                <c:formatCode>General</c:formatCode>
                <c:ptCount val="9"/>
                <c:pt idx="0">
                  <c:v>2</c:v>
                </c:pt>
                <c:pt idx="1">
                  <c:v>0</c:v>
                </c:pt>
                <c:pt idx="2">
                  <c:v>6</c:v>
                </c:pt>
                <c:pt idx="3">
                  <c:v>3</c:v>
                </c:pt>
                <c:pt idx="4">
                  <c:v>1</c:v>
                </c:pt>
                <c:pt idx="5">
                  <c:v>2</c:v>
                </c:pt>
                <c:pt idx="6">
                  <c:v>5</c:v>
                </c:pt>
                <c:pt idx="7">
                  <c:v>1</c:v>
                </c:pt>
                <c:pt idx="8">
                  <c:v>0</c:v>
                </c:pt>
              </c:numCache>
            </c:numRef>
          </c:val>
          <c:extLst>
            <c:ext xmlns:c16="http://schemas.microsoft.com/office/drawing/2014/chart" uri="{C3380CC4-5D6E-409C-BE32-E72D297353CC}">
              <c16:uniqueId val="{00000000-ECB1-4B02-832B-1E6525582905}"/>
            </c:ext>
          </c:extLst>
        </c:ser>
        <c:ser>
          <c:idx val="1"/>
          <c:order val="1"/>
          <c:tx>
            <c:strRef>
              <c:f>Foglio1!$C$1</c:f>
              <c:strCache>
                <c:ptCount val="1"/>
                <c:pt idx="0">
                  <c:v>Isterectomie</c:v>
                </c:pt>
              </c:strCache>
            </c:strRef>
          </c:tx>
          <c:spPr>
            <a:solidFill>
              <a:schemeClr val="accent2"/>
            </a:solidFill>
            <a:ln>
              <a:noFill/>
            </a:ln>
            <a:effectLst/>
          </c:spPr>
          <c:invertIfNegative val="0"/>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Foglio1!$C$2:$C$10</c:f>
              <c:numCache>
                <c:formatCode>General</c:formatCode>
                <c:ptCount val="9"/>
                <c:pt idx="0">
                  <c:v>1</c:v>
                </c:pt>
                <c:pt idx="1">
                  <c:v>0</c:v>
                </c:pt>
                <c:pt idx="2">
                  <c:v>3</c:v>
                </c:pt>
                <c:pt idx="3">
                  <c:v>2</c:v>
                </c:pt>
                <c:pt idx="4">
                  <c:v>0</c:v>
                </c:pt>
                <c:pt idx="5">
                  <c:v>1</c:v>
                </c:pt>
                <c:pt idx="6">
                  <c:v>1</c:v>
                </c:pt>
                <c:pt idx="7">
                  <c:v>0</c:v>
                </c:pt>
                <c:pt idx="8">
                  <c:v>0</c:v>
                </c:pt>
              </c:numCache>
            </c:numRef>
          </c:val>
          <c:extLst>
            <c:ext xmlns:c16="http://schemas.microsoft.com/office/drawing/2014/chart" uri="{C3380CC4-5D6E-409C-BE32-E72D297353CC}">
              <c16:uniqueId val="{00000001-ECB1-4B02-832B-1E6525582905}"/>
            </c:ext>
          </c:extLst>
        </c:ser>
        <c:ser>
          <c:idx val="2"/>
          <c:order val="2"/>
          <c:tx>
            <c:strRef>
              <c:f>Foglio1!$D$1</c:f>
              <c:strCache>
                <c:ptCount val="1"/>
                <c:pt idx="0">
                  <c:v>Deg.media gg RIA</c:v>
                </c:pt>
              </c:strCache>
            </c:strRef>
          </c:tx>
          <c:spPr>
            <a:solidFill>
              <a:schemeClr val="accent3"/>
            </a:solidFill>
            <a:ln>
              <a:noFill/>
            </a:ln>
            <a:effectLst/>
          </c:spPr>
          <c:invertIfNegative val="0"/>
          <c:dPt>
            <c:idx val="3"/>
            <c:invertIfNegative val="0"/>
            <c:bubble3D val="0"/>
            <c:spPr>
              <a:solidFill>
                <a:schemeClr val="accent3"/>
              </a:solidFill>
              <a:ln w="38100" cap="rnd">
                <a:noFill/>
                <a:round/>
              </a:ln>
              <a:effectLst/>
            </c:spPr>
            <c:extLst>
              <c:ext xmlns:c16="http://schemas.microsoft.com/office/drawing/2014/chart" uri="{C3380CC4-5D6E-409C-BE32-E72D297353CC}">
                <c16:uniqueId val="{00000000-ADBA-4A60-885F-3B230C2540CB}"/>
              </c:ext>
            </c:extLst>
          </c:dPt>
          <c:cat>
            <c:numRef>
              <c:f>Foglio1!$A$2:$A$10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Foglio1!$D$2:$D$10</c:f>
              <c:numCache>
                <c:formatCode>General</c:formatCode>
                <c:ptCount val="9"/>
                <c:pt idx="0">
                  <c:v>2</c:v>
                </c:pt>
                <c:pt idx="1">
                  <c:v>0</c:v>
                </c:pt>
                <c:pt idx="2">
                  <c:v>3.8</c:v>
                </c:pt>
                <c:pt idx="3">
                  <c:v>3.6</c:v>
                </c:pt>
                <c:pt idx="4">
                  <c:v>0</c:v>
                </c:pt>
                <c:pt idx="5">
                  <c:v>2.5</c:v>
                </c:pt>
                <c:pt idx="6">
                  <c:v>1</c:v>
                </c:pt>
                <c:pt idx="7">
                  <c:v>1.5</c:v>
                </c:pt>
                <c:pt idx="8">
                  <c:v>0</c:v>
                </c:pt>
              </c:numCache>
            </c:numRef>
          </c:val>
          <c:extLst>
            <c:ext xmlns:c16="http://schemas.microsoft.com/office/drawing/2014/chart" uri="{C3380CC4-5D6E-409C-BE32-E72D297353CC}">
              <c16:uniqueId val="{00000002-ECB1-4B02-832B-1E6525582905}"/>
            </c:ext>
          </c:extLst>
        </c:ser>
        <c:dLbls>
          <c:showLegendKey val="0"/>
          <c:showVal val="0"/>
          <c:showCatName val="0"/>
          <c:showSerName val="0"/>
          <c:showPercent val="0"/>
          <c:showBubbleSize val="0"/>
        </c:dLbls>
        <c:gapWidth val="150"/>
        <c:axId val="443974640"/>
        <c:axId val="443975184"/>
      </c:barChart>
      <c:catAx>
        <c:axId val="44397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43975184"/>
        <c:crosses val="autoZero"/>
        <c:auto val="1"/>
        <c:lblAlgn val="ctr"/>
        <c:lblOffset val="100"/>
        <c:noMultiLvlLbl val="0"/>
      </c:catAx>
      <c:valAx>
        <c:axId val="44397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43974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it-IT"/>
          </a:p>
        </c:txPr>
      </c:dTable>
      <c:spPr>
        <a:noFill/>
        <a:ln>
          <a:noFill/>
        </a:ln>
        <a:effectLst/>
      </c:spPr>
    </c:plotArea>
    <c:legend>
      <c:legendPos val="b"/>
      <c:layout>
        <c:manualLayout>
          <c:xMode val="edge"/>
          <c:yMode val="edge"/>
          <c:x val="0.21688351325558033"/>
          <c:y val="0.94898412284674849"/>
          <c:w val="0.56623297348883905"/>
          <c:h val="5.1015877153250781E-2"/>
        </c:manualLayout>
      </c:layout>
      <c:overlay val="0"/>
      <c:spPr>
        <a:noFill/>
        <a:ln>
          <a:noFill/>
        </a:ln>
        <a:effectLst/>
      </c:spPr>
      <c:txPr>
        <a:bodyPr rot="0" spcFirstLastPara="1" vertOverflow="ellipsis" vert="horz" wrap="square" anchor="ctr" anchorCtr="1"/>
        <a:lstStyle/>
        <a:p>
          <a:pPr>
            <a:defRPr sz="1950" b="0" i="0" u="none" strike="noStrike" kern="1200" baseline="0">
              <a:solidFill>
                <a:srgbClr val="FF0000"/>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1308B-9BED-4489-915A-C254316585D0}" type="doc">
      <dgm:prSet loTypeId="urn:microsoft.com/office/officeart/2005/8/layout/vList2" loCatId="list" qsTypeId="urn:microsoft.com/office/officeart/2005/8/quickstyle/simple5" qsCatId="simple" csTypeId="urn:microsoft.com/office/officeart/2005/8/colors/colorful1#1" csCatId="colorful" phldr="1"/>
      <dgm:spPr/>
      <dgm:t>
        <a:bodyPr/>
        <a:lstStyle/>
        <a:p>
          <a:endParaRPr lang="en-US"/>
        </a:p>
      </dgm:t>
    </dgm:pt>
    <dgm:pt modelId="{D7178EAA-3DE4-442C-892C-47C4B9286177}">
      <dgm:prSet custT="1"/>
      <dgm:spPr/>
      <dgm:t>
        <a:bodyPr/>
        <a:lstStyle/>
        <a:p>
          <a:pPr algn="ctr" rtl="0"/>
          <a:r>
            <a:rPr lang="it-IT" sz="2800" b="1" dirty="0"/>
            <a:t>Per ↑</a:t>
          </a:r>
          <a:r>
            <a:rPr lang="it-IT" sz="2800" b="1" dirty="0" err="1"/>
            <a:t>fibrinogenemia</a:t>
          </a:r>
          <a:r>
            <a:rPr lang="it-IT" sz="2800" b="1" dirty="0"/>
            <a:t> da 1,3g/L a 1,5g/L in adulto 70kg…</a:t>
          </a:r>
          <a:endParaRPr lang="en-US" sz="2800" dirty="0"/>
        </a:p>
      </dgm:t>
    </dgm:pt>
    <dgm:pt modelId="{CC9EBAD0-E9F6-4DD9-9AFD-F345BCF0B256}" type="parTrans" cxnId="{03F7928D-A607-4FE1-81C0-7B5ECF94AB89}">
      <dgm:prSet/>
      <dgm:spPr/>
      <dgm:t>
        <a:bodyPr/>
        <a:lstStyle/>
        <a:p>
          <a:pPr algn="ctr"/>
          <a:endParaRPr lang="en-US" sz="2800"/>
        </a:p>
      </dgm:t>
    </dgm:pt>
    <dgm:pt modelId="{0F18CCC0-5C5B-466C-9F45-DBBB8B5492C8}" type="sibTrans" cxnId="{03F7928D-A607-4FE1-81C0-7B5ECF94AB89}">
      <dgm:prSet/>
      <dgm:spPr/>
      <dgm:t>
        <a:bodyPr/>
        <a:lstStyle/>
        <a:p>
          <a:pPr algn="ctr"/>
          <a:endParaRPr lang="en-US" sz="2800"/>
        </a:p>
      </dgm:t>
    </dgm:pt>
    <dgm:pt modelId="{8ABF29B6-3C96-464F-A9C5-51A68DD7BE7E}" type="pres">
      <dgm:prSet presAssocID="{8411308B-9BED-4489-915A-C254316585D0}" presName="linear" presStyleCnt="0">
        <dgm:presLayoutVars>
          <dgm:animLvl val="lvl"/>
          <dgm:resizeHandles val="exact"/>
        </dgm:presLayoutVars>
      </dgm:prSet>
      <dgm:spPr/>
    </dgm:pt>
    <dgm:pt modelId="{DEFAFE1B-4F54-4840-B602-E76BC8681D91}" type="pres">
      <dgm:prSet presAssocID="{D7178EAA-3DE4-442C-892C-47C4B9286177}" presName="parentText" presStyleLbl="node1" presStyleIdx="0" presStyleCnt="1" custLinFactNeighborX="1248" custLinFactNeighborY="54047">
        <dgm:presLayoutVars>
          <dgm:chMax val="0"/>
          <dgm:bulletEnabled val="1"/>
        </dgm:presLayoutVars>
      </dgm:prSet>
      <dgm:spPr/>
    </dgm:pt>
  </dgm:ptLst>
  <dgm:cxnLst>
    <dgm:cxn modelId="{03F7928D-A607-4FE1-81C0-7B5ECF94AB89}" srcId="{8411308B-9BED-4489-915A-C254316585D0}" destId="{D7178EAA-3DE4-442C-892C-47C4B9286177}" srcOrd="0" destOrd="0" parTransId="{CC9EBAD0-E9F6-4DD9-9AFD-F345BCF0B256}" sibTransId="{0F18CCC0-5C5B-466C-9F45-DBBB8B5492C8}"/>
    <dgm:cxn modelId="{F75AFE98-83DE-429F-8565-670B9BC3926C}" type="presOf" srcId="{D7178EAA-3DE4-442C-892C-47C4B9286177}" destId="{DEFAFE1B-4F54-4840-B602-E76BC8681D91}" srcOrd="0" destOrd="0" presId="urn:microsoft.com/office/officeart/2005/8/layout/vList2"/>
    <dgm:cxn modelId="{3A8365FC-1608-41FF-9134-6F78747B4D67}" type="presOf" srcId="{8411308B-9BED-4489-915A-C254316585D0}" destId="{8ABF29B6-3C96-464F-A9C5-51A68DD7BE7E}" srcOrd="0" destOrd="0" presId="urn:microsoft.com/office/officeart/2005/8/layout/vList2"/>
    <dgm:cxn modelId="{99C912E7-71B9-4162-A7B2-3B2732A09188}" type="presParOf" srcId="{8ABF29B6-3C96-464F-A9C5-51A68DD7BE7E}" destId="{DEFAFE1B-4F54-4840-B602-E76BC8681D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FCC95-784E-4CC9-BAF1-39B3F5E2E60A}"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B18B69B3-D87C-466E-BFAB-741E73056C54}">
      <dgm:prSet custT="1"/>
      <dgm:spPr/>
      <dgm:t>
        <a:bodyPr/>
        <a:lstStyle/>
        <a:p>
          <a:pPr rtl="0"/>
          <a:r>
            <a:rPr lang="it-IT" sz="2400" b="1" dirty="0">
              <a:solidFill>
                <a:srgbClr val="002060"/>
              </a:solidFill>
            </a:rPr>
            <a:t>Fibrinogeno Concentrato</a:t>
          </a:r>
          <a:endParaRPr lang="en-US" sz="2400" dirty="0">
            <a:solidFill>
              <a:srgbClr val="002060"/>
            </a:solidFill>
          </a:endParaRPr>
        </a:p>
      </dgm:t>
    </dgm:pt>
    <dgm:pt modelId="{4A8BADC1-BCFC-498E-B667-0FD8298EC3E4}" type="parTrans" cxnId="{74E0B3AB-B501-4793-9F3C-56B926CDE6A6}">
      <dgm:prSet/>
      <dgm:spPr/>
      <dgm:t>
        <a:bodyPr/>
        <a:lstStyle/>
        <a:p>
          <a:endParaRPr lang="en-US">
            <a:solidFill>
              <a:srgbClr val="002060"/>
            </a:solidFill>
          </a:endParaRPr>
        </a:p>
      </dgm:t>
    </dgm:pt>
    <dgm:pt modelId="{83AF4A9D-0AC2-4B60-80D9-3E30AA45B575}" type="sibTrans" cxnId="{74E0B3AB-B501-4793-9F3C-56B926CDE6A6}">
      <dgm:prSet/>
      <dgm:spPr/>
      <dgm:t>
        <a:bodyPr/>
        <a:lstStyle/>
        <a:p>
          <a:endParaRPr lang="en-US">
            <a:solidFill>
              <a:srgbClr val="002060"/>
            </a:solidFill>
          </a:endParaRPr>
        </a:p>
      </dgm:t>
    </dgm:pt>
    <dgm:pt modelId="{D78E90E8-8C8C-4402-B76A-0E4BDB263202}" type="pres">
      <dgm:prSet presAssocID="{966FCC95-784E-4CC9-BAF1-39B3F5E2E60A}" presName="linear" presStyleCnt="0">
        <dgm:presLayoutVars>
          <dgm:animLvl val="lvl"/>
          <dgm:resizeHandles val="exact"/>
        </dgm:presLayoutVars>
      </dgm:prSet>
      <dgm:spPr/>
    </dgm:pt>
    <dgm:pt modelId="{89FDEC11-D6F5-42E8-B583-382B3E2D41C7}" type="pres">
      <dgm:prSet presAssocID="{B18B69B3-D87C-466E-BFAB-741E73056C54}" presName="parentText" presStyleLbl="node1" presStyleIdx="0" presStyleCnt="1" custLinFactNeighborY="-15606">
        <dgm:presLayoutVars>
          <dgm:chMax val="0"/>
          <dgm:bulletEnabled val="1"/>
        </dgm:presLayoutVars>
      </dgm:prSet>
      <dgm:spPr/>
    </dgm:pt>
  </dgm:ptLst>
  <dgm:cxnLst>
    <dgm:cxn modelId="{E3453E96-B846-482E-B6A3-126D5EA874D0}" type="presOf" srcId="{B18B69B3-D87C-466E-BFAB-741E73056C54}" destId="{89FDEC11-D6F5-42E8-B583-382B3E2D41C7}" srcOrd="0" destOrd="0" presId="urn:microsoft.com/office/officeart/2005/8/layout/vList2"/>
    <dgm:cxn modelId="{74E0B3AB-B501-4793-9F3C-56B926CDE6A6}" srcId="{966FCC95-784E-4CC9-BAF1-39B3F5E2E60A}" destId="{B18B69B3-D87C-466E-BFAB-741E73056C54}" srcOrd="0" destOrd="0" parTransId="{4A8BADC1-BCFC-498E-B667-0FD8298EC3E4}" sibTransId="{83AF4A9D-0AC2-4B60-80D9-3E30AA45B575}"/>
    <dgm:cxn modelId="{8F433DD2-69D1-4B41-AA65-12262B134042}" type="presOf" srcId="{966FCC95-784E-4CC9-BAF1-39B3F5E2E60A}" destId="{D78E90E8-8C8C-4402-B76A-0E4BDB263202}" srcOrd="0" destOrd="0" presId="urn:microsoft.com/office/officeart/2005/8/layout/vList2"/>
    <dgm:cxn modelId="{241F48D0-B2D2-437F-9623-86B52B9F8E61}" type="presParOf" srcId="{D78E90E8-8C8C-4402-B76A-0E4BDB263202}" destId="{89FDEC11-D6F5-42E8-B583-382B3E2D41C7}"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EB99E-6930-45A7-A190-1CEA66A993DF}" type="doc">
      <dgm:prSet loTypeId="urn:microsoft.com/office/officeart/2005/8/layout/vList2" loCatId="list" qsTypeId="urn:microsoft.com/office/officeart/2005/8/quickstyle/simple3" qsCatId="simple" csTypeId="urn:microsoft.com/office/officeart/2005/8/colors/accent1_1" csCatId="accent1"/>
      <dgm:spPr/>
      <dgm:t>
        <a:bodyPr/>
        <a:lstStyle/>
        <a:p>
          <a:endParaRPr lang="en-US"/>
        </a:p>
      </dgm:t>
    </dgm:pt>
    <dgm:pt modelId="{A68C11A3-DFE7-4FE0-9AE0-8FA0135AB2D4}">
      <dgm:prSet custT="1"/>
      <dgm:spPr/>
      <dgm:t>
        <a:bodyPr/>
        <a:lstStyle/>
        <a:p>
          <a:pPr rtl="0"/>
          <a:r>
            <a:rPr lang="it-IT" sz="2400" b="1" dirty="0" err="1">
              <a:solidFill>
                <a:srgbClr val="002060"/>
              </a:solidFill>
            </a:rPr>
            <a:t>Cryo</a:t>
          </a:r>
          <a:endParaRPr lang="en-US" sz="2400" dirty="0">
            <a:solidFill>
              <a:srgbClr val="002060"/>
            </a:solidFill>
          </a:endParaRPr>
        </a:p>
      </dgm:t>
    </dgm:pt>
    <dgm:pt modelId="{FE9C162B-8324-4CAF-835D-F7D526464D6E}" type="parTrans" cxnId="{E39D9ED5-4C86-49FF-B04A-7CACFF2173D6}">
      <dgm:prSet/>
      <dgm:spPr/>
      <dgm:t>
        <a:bodyPr/>
        <a:lstStyle/>
        <a:p>
          <a:endParaRPr lang="en-US"/>
        </a:p>
      </dgm:t>
    </dgm:pt>
    <dgm:pt modelId="{19B600E3-EE48-4A69-8397-BCA15F794ACF}" type="sibTrans" cxnId="{E39D9ED5-4C86-49FF-B04A-7CACFF2173D6}">
      <dgm:prSet/>
      <dgm:spPr/>
      <dgm:t>
        <a:bodyPr/>
        <a:lstStyle/>
        <a:p>
          <a:endParaRPr lang="en-US"/>
        </a:p>
      </dgm:t>
    </dgm:pt>
    <dgm:pt modelId="{3686FDD6-1974-4D18-A0A1-86B15E882D63}" type="pres">
      <dgm:prSet presAssocID="{955EB99E-6930-45A7-A190-1CEA66A993DF}" presName="linear" presStyleCnt="0">
        <dgm:presLayoutVars>
          <dgm:animLvl val="lvl"/>
          <dgm:resizeHandles val="exact"/>
        </dgm:presLayoutVars>
      </dgm:prSet>
      <dgm:spPr/>
    </dgm:pt>
    <dgm:pt modelId="{7EFFC62A-C006-4C54-A676-81841EA3CC6C}" type="pres">
      <dgm:prSet presAssocID="{A68C11A3-DFE7-4FE0-9AE0-8FA0135AB2D4}" presName="parentText" presStyleLbl="node1" presStyleIdx="0" presStyleCnt="1" custLinFactNeighborX="224" custLinFactNeighborY="25296">
        <dgm:presLayoutVars>
          <dgm:chMax val="0"/>
          <dgm:bulletEnabled val="1"/>
        </dgm:presLayoutVars>
      </dgm:prSet>
      <dgm:spPr/>
    </dgm:pt>
  </dgm:ptLst>
  <dgm:cxnLst>
    <dgm:cxn modelId="{E39D9ED5-4C86-49FF-B04A-7CACFF2173D6}" srcId="{955EB99E-6930-45A7-A190-1CEA66A993DF}" destId="{A68C11A3-DFE7-4FE0-9AE0-8FA0135AB2D4}" srcOrd="0" destOrd="0" parTransId="{FE9C162B-8324-4CAF-835D-F7D526464D6E}" sibTransId="{19B600E3-EE48-4A69-8397-BCA15F794ACF}"/>
    <dgm:cxn modelId="{91AD29DD-E38E-404B-90D4-D9FC08430E3A}" type="presOf" srcId="{955EB99E-6930-45A7-A190-1CEA66A993DF}" destId="{3686FDD6-1974-4D18-A0A1-86B15E882D63}" srcOrd="0" destOrd="0" presId="urn:microsoft.com/office/officeart/2005/8/layout/vList2"/>
    <dgm:cxn modelId="{D78D8EF6-135C-4B15-B0D7-4CB0B3FECA50}" type="presOf" srcId="{A68C11A3-DFE7-4FE0-9AE0-8FA0135AB2D4}" destId="{7EFFC62A-C006-4C54-A676-81841EA3CC6C}" srcOrd="0" destOrd="0" presId="urn:microsoft.com/office/officeart/2005/8/layout/vList2"/>
    <dgm:cxn modelId="{48108029-E39A-4BD2-8D7F-C3AD55F4B53C}" type="presParOf" srcId="{3686FDD6-1974-4D18-A0A1-86B15E882D63}" destId="{7EFFC62A-C006-4C54-A676-81841EA3CC6C}"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6A335-985D-40BA-BD59-04CC770B7FC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ABAA0FA-4156-4019-9AEA-0C58F8B01778}">
      <dgm:prSet custT="1"/>
      <dgm:spPr>
        <a:solidFill>
          <a:srgbClr val="FFFF99"/>
        </a:solidFill>
      </dgm:spPr>
      <dgm:t>
        <a:bodyPr/>
        <a:lstStyle/>
        <a:p>
          <a:pPr algn="ctr" rtl="0"/>
          <a:r>
            <a:rPr lang="it-IT" sz="2400" b="1" dirty="0">
              <a:solidFill>
                <a:srgbClr val="7030A0"/>
              </a:solidFill>
              <a:effectLst>
                <a:outerShdw blurRad="38100" dist="38100" dir="2700000" algn="tl">
                  <a:srgbClr val="000000">
                    <a:alpha val="43137"/>
                  </a:srgbClr>
                </a:outerShdw>
              </a:effectLst>
            </a:rPr>
            <a:t>= 50 mL</a:t>
          </a:r>
          <a:endParaRPr lang="en-US" sz="2400" dirty="0">
            <a:solidFill>
              <a:srgbClr val="7030A0"/>
            </a:solidFill>
            <a:effectLst>
              <a:outerShdw blurRad="38100" dist="38100" dir="2700000" algn="tl">
                <a:srgbClr val="000000">
                  <a:alpha val="43137"/>
                </a:srgbClr>
              </a:outerShdw>
            </a:effectLst>
          </a:endParaRPr>
        </a:p>
      </dgm:t>
    </dgm:pt>
    <dgm:pt modelId="{1555DB66-DFCE-4429-9623-64586389D5AE}" type="parTrans" cxnId="{97ABA061-F73F-415F-8E0A-516B485CC52F}">
      <dgm:prSet/>
      <dgm:spPr/>
      <dgm:t>
        <a:bodyPr/>
        <a:lstStyle/>
        <a:p>
          <a:endParaRPr lang="en-US"/>
        </a:p>
      </dgm:t>
    </dgm:pt>
    <dgm:pt modelId="{4037B28C-9043-4A9F-ACF3-4FCE5B0AF806}" type="sibTrans" cxnId="{97ABA061-F73F-415F-8E0A-516B485CC52F}">
      <dgm:prSet/>
      <dgm:spPr/>
      <dgm:t>
        <a:bodyPr/>
        <a:lstStyle/>
        <a:p>
          <a:endParaRPr lang="en-US"/>
        </a:p>
      </dgm:t>
    </dgm:pt>
    <dgm:pt modelId="{5B3A1B0A-8EF5-4439-9B69-AFBF57D0A2F0}" type="pres">
      <dgm:prSet presAssocID="{DB86A335-985D-40BA-BD59-04CC770B7FCA}" presName="linear" presStyleCnt="0">
        <dgm:presLayoutVars>
          <dgm:animLvl val="lvl"/>
          <dgm:resizeHandles val="exact"/>
        </dgm:presLayoutVars>
      </dgm:prSet>
      <dgm:spPr/>
    </dgm:pt>
    <dgm:pt modelId="{32898E20-7562-4DCC-86A0-753BBF674A5D}" type="pres">
      <dgm:prSet presAssocID="{1ABAA0FA-4156-4019-9AEA-0C58F8B01778}" presName="parentText" presStyleLbl="node1" presStyleIdx="0" presStyleCnt="1" custLinFactNeighborY="24616">
        <dgm:presLayoutVars>
          <dgm:chMax val="0"/>
          <dgm:bulletEnabled val="1"/>
        </dgm:presLayoutVars>
      </dgm:prSet>
      <dgm:spPr/>
    </dgm:pt>
  </dgm:ptLst>
  <dgm:cxnLst>
    <dgm:cxn modelId="{97ABA061-F73F-415F-8E0A-516B485CC52F}" srcId="{DB86A335-985D-40BA-BD59-04CC770B7FCA}" destId="{1ABAA0FA-4156-4019-9AEA-0C58F8B01778}" srcOrd="0" destOrd="0" parTransId="{1555DB66-DFCE-4429-9623-64586389D5AE}" sibTransId="{4037B28C-9043-4A9F-ACF3-4FCE5B0AF806}"/>
    <dgm:cxn modelId="{A83699EA-C54B-452C-9962-909FEDD86BAC}" type="presOf" srcId="{1ABAA0FA-4156-4019-9AEA-0C58F8B01778}" destId="{32898E20-7562-4DCC-86A0-753BBF674A5D}" srcOrd="0" destOrd="0" presId="urn:microsoft.com/office/officeart/2005/8/layout/vList2"/>
    <dgm:cxn modelId="{61D644F7-5767-4120-B07E-20D859C7C3FE}" type="presOf" srcId="{DB86A335-985D-40BA-BD59-04CC770B7FCA}" destId="{5B3A1B0A-8EF5-4439-9B69-AFBF57D0A2F0}" srcOrd="0" destOrd="0" presId="urn:microsoft.com/office/officeart/2005/8/layout/vList2"/>
    <dgm:cxn modelId="{8F1F2572-CCCD-48EA-8147-7811571B5FBC}" type="presParOf" srcId="{5B3A1B0A-8EF5-4439-9B69-AFBF57D0A2F0}" destId="{32898E20-7562-4DCC-86A0-753BBF674A5D}"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2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DFB407-D6B0-4DD2-9239-EDF10632F30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4F99EEF-CA84-4387-B34A-834BB9CE67D7}">
      <dgm:prSet custT="1"/>
      <dgm:spPr>
        <a:solidFill>
          <a:srgbClr val="FFFF00"/>
        </a:solidFill>
      </dgm:spPr>
      <dgm:t>
        <a:bodyPr/>
        <a:lstStyle/>
        <a:p>
          <a:pPr algn="ctr" rtl="0"/>
          <a:r>
            <a:rPr lang="it-IT" sz="2400" b="1" dirty="0">
              <a:solidFill>
                <a:srgbClr val="7030A0"/>
              </a:solidFill>
              <a:effectLst>
                <a:outerShdw blurRad="38100" dist="38100" dir="2700000" algn="tl">
                  <a:srgbClr val="000000">
                    <a:alpha val="43137"/>
                  </a:srgbClr>
                </a:outerShdw>
              </a:effectLst>
            </a:rPr>
            <a:t>Volume infusione</a:t>
          </a:r>
          <a:endParaRPr lang="en-US" sz="2400" dirty="0">
            <a:solidFill>
              <a:srgbClr val="7030A0"/>
            </a:solidFill>
            <a:effectLst>
              <a:outerShdw blurRad="38100" dist="38100" dir="2700000" algn="tl">
                <a:srgbClr val="000000">
                  <a:alpha val="43137"/>
                </a:srgbClr>
              </a:outerShdw>
            </a:effectLst>
          </a:endParaRPr>
        </a:p>
      </dgm:t>
    </dgm:pt>
    <dgm:pt modelId="{0F6E226C-3614-4BBD-96CE-5936EF96DFFA}" type="parTrans" cxnId="{E660ED97-62D2-4137-9E24-E649371A0304}">
      <dgm:prSet/>
      <dgm:spPr/>
      <dgm:t>
        <a:bodyPr/>
        <a:lstStyle/>
        <a:p>
          <a:endParaRPr lang="en-US"/>
        </a:p>
      </dgm:t>
    </dgm:pt>
    <dgm:pt modelId="{F708534A-3C52-4778-8FA6-A1F4300C2F02}" type="sibTrans" cxnId="{E660ED97-62D2-4137-9E24-E649371A0304}">
      <dgm:prSet/>
      <dgm:spPr/>
      <dgm:t>
        <a:bodyPr/>
        <a:lstStyle/>
        <a:p>
          <a:endParaRPr lang="en-US"/>
        </a:p>
      </dgm:t>
    </dgm:pt>
    <dgm:pt modelId="{27E358C8-6A89-431F-9E80-020B68E03390}" type="pres">
      <dgm:prSet presAssocID="{D1DFB407-D6B0-4DD2-9239-EDF10632F30E}" presName="linear" presStyleCnt="0">
        <dgm:presLayoutVars>
          <dgm:animLvl val="lvl"/>
          <dgm:resizeHandles val="exact"/>
        </dgm:presLayoutVars>
      </dgm:prSet>
      <dgm:spPr/>
    </dgm:pt>
    <dgm:pt modelId="{02561AAB-C18A-401B-B7BF-8FBADA28CAE8}" type="pres">
      <dgm:prSet presAssocID="{A4F99EEF-CA84-4387-B34A-834BB9CE67D7}" presName="parentText" presStyleLbl="node1" presStyleIdx="0" presStyleCnt="1" custLinFactNeighborY="-582">
        <dgm:presLayoutVars>
          <dgm:chMax val="0"/>
          <dgm:bulletEnabled val="1"/>
        </dgm:presLayoutVars>
      </dgm:prSet>
      <dgm:spPr/>
    </dgm:pt>
  </dgm:ptLst>
  <dgm:cxnLst>
    <dgm:cxn modelId="{5CC55859-EE97-4E63-B0B8-BE5F2CD13181}" type="presOf" srcId="{A4F99EEF-CA84-4387-B34A-834BB9CE67D7}" destId="{02561AAB-C18A-401B-B7BF-8FBADA28CAE8}" srcOrd="0" destOrd="0" presId="urn:microsoft.com/office/officeart/2005/8/layout/vList2"/>
    <dgm:cxn modelId="{E660ED97-62D2-4137-9E24-E649371A0304}" srcId="{D1DFB407-D6B0-4DD2-9239-EDF10632F30E}" destId="{A4F99EEF-CA84-4387-B34A-834BB9CE67D7}" srcOrd="0" destOrd="0" parTransId="{0F6E226C-3614-4BBD-96CE-5936EF96DFFA}" sibTransId="{F708534A-3C52-4778-8FA6-A1F4300C2F02}"/>
    <dgm:cxn modelId="{3C7BE2FB-4FBC-4445-BF47-C4B576A9E222}" type="presOf" srcId="{D1DFB407-D6B0-4DD2-9239-EDF10632F30E}" destId="{27E358C8-6A89-431F-9E80-020B68E03390}" srcOrd="0" destOrd="0" presId="urn:microsoft.com/office/officeart/2005/8/layout/vList2"/>
    <dgm:cxn modelId="{71747550-3DD2-4E01-B791-0CA86FF19E8D}" type="presParOf" srcId="{27E358C8-6A89-431F-9E80-020B68E03390}" destId="{02561AAB-C18A-401B-B7BF-8FBADA28CAE8}" srcOrd="0" destOrd="0" presId="urn:microsoft.com/office/officeart/2005/8/layout/vList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86A335-985D-40BA-BD59-04CC770B7FC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ABAA0FA-4156-4019-9AEA-0C58F8B01778}">
      <dgm:prSet custT="1"/>
      <dgm:spPr>
        <a:solidFill>
          <a:srgbClr val="FFCC00"/>
        </a:solidFill>
      </dgm:spPr>
      <dgm:t>
        <a:bodyPr/>
        <a:lstStyle/>
        <a:p>
          <a:pPr algn="ctr" rtl="0"/>
          <a:r>
            <a:rPr lang="it-IT" sz="2400" b="1" dirty="0">
              <a:solidFill>
                <a:srgbClr val="7030A0"/>
              </a:solidFill>
              <a:effectLst>
                <a:outerShdw blurRad="38100" dist="38100" dir="2700000" algn="tl">
                  <a:srgbClr val="000000">
                    <a:alpha val="43137"/>
                  </a:srgbClr>
                </a:outerShdw>
              </a:effectLst>
            </a:rPr>
            <a:t>= 62,5 mL</a:t>
          </a:r>
          <a:endParaRPr lang="en-US" sz="2400" dirty="0">
            <a:solidFill>
              <a:srgbClr val="7030A0"/>
            </a:solidFill>
            <a:effectLst>
              <a:outerShdw blurRad="38100" dist="38100" dir="2700000" algn="tl">
                <a:srgbClr val="000000">
                  <a:alpha val="43137"/>
                </a:srgbClr>
              </a:outerShdw>
            </a:effectLst>
          </a:endParaRPr>
        </a:p>
      </dgm:t>
    </dgm:pt>
    <dgm:pt modelId="{1555DB66-DFCE-4429-9623-64586389D5AE}" type="parTrans" cxnId="{97ABA061-F73F-415F-8E0A-516B485CC52F}">
      <dgm:prSet/>
      <dgm:spPr/>
      <dgm:t>
        <a:bodyPr/>
        <a:lstStyle/>
        <a:p>
          <a:endParaRPr lang="en-US"/>
        </a:p>
      </dgm:t>
    </dgm:pt>
    <dgm:pt modelId="{4037B28C-9043-4A9F-ACF3-4FCE5B0AF806}" type="sibTrans" cxnId="{97ABA061-F73F-415F-8E0A-516B485CC52F}">
      <dgm:prSet/>
      <dgm:spPr/>
      <dgm:t>
        <a:bodyPr/>
        <a:lstStyle/>
        <a:p>
          <a:endParaRPr lang="en-US"/>
        </a:p>
      </dgm:t>
    </dgm:pt>
    <dgm:pt modelId="{5B3A1B0A-8EF5-4439-9B69-AFBF57D0A2F0}" type="pres">
      <dgm:prSet presAssocID="{DB86A335-985D-40BA-BD59-04CC770B7FCA}" presName="linear" presStyleCnt="0">
        <dgm:presLayoutVars>
          <dgm:animLvl val="lvl"/>
          <dgm:resizeHandles val="exact"/>
        </dgm:presLayoutVars>
      </dgm:prSet>
      <dgm:spPr/>
    </dgm:pt>
    <dgm:pt modelId="{32898E20-7562-4DCC-86A0-753BBF674A5D}" type="pres">
      <dgm:prSet presAssocID="{1ABAA0FA-4156-4019-9AEA-0C58F8B01778}" presName="parentText" presStyleLbl="node1" presStyleIdx="0" presStyleCnt="1" custLinFactNeighborX="-619" custLinFactNeighborY="16070">
        <dgm:presLayoutVars>
          <dgm:chMax val="0"/>
          <dgm:bulletEnabled val="1"/>
        </dgm:presLayoutVars>
      </dgm:prSet>
      <dgm:spPr/>
    </dgm:pt>
  </dgm:ptLst>
  <dgm:cxnLst>
    <dgm:cxn modelId="{97ABA061-F73F-415F-8E0A-516B485CC52F}" srcId="{DB86A335-985D-40BA-BD59-04CC770B7FCA}" destId="{1ABAA0FA-4156-4019-9AEA-0C58F8B01778}" srcOrd="0" destOrd="0" parTransId="{1555DB66-DFCE-4429-9623-64586389D5AE}" sibTransId="{4037B28C-9043-4A9F-ACF3-4FCE5B0AF806}"/>
    <dgm:cxn modelId="{795F35CF-9943-4572-B228-04E41B272E14}" type="presOf" srcId="{DB86A335-985D-40BA-BD59-04CC770B7FCA}" destId="{5B3A1B0A-8EF5-4439-9B69-AFBF57D0A2F0}" srcOrd="0" destOrd="0" presId="urn:microsoft.com/office/officeart/2005/8/layout/vList2"/>
    <dgm:cxn modelId="{8B27C5E5-A98C-4D4C-AD70-07B8A5ED9461}" type="presOf" srcId="{1ABAA0FA-4156-4019-9AEA-0C58F8B01778}" destId="{32898E20-7562-4DCC-86A0-753BBF674A5D}" srcOrd="0" destOrd="0" presId="urn:microsoft.com/office/officeart/2005/8/layout/vList2"/>
    <dgm:cxn modelId="{358EDD0D-9249-4DC0-A27E-09B12A6FDFE6}" type="presParOf" srcId="{5B3A1B0A-8EF5-4439-9B69-AFBF57D0A2F0}" destId="{32898E20-7562-4DCC-86A0-753BBF674A5D}"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3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86A335-985D-40BA-BD59-04CC770B7FC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ABAA0FA-4156-4019-9AEA-0C58F8B01778}">
      <dgm:prSet custT="1"/>
      <dgm:spPr>
        <a:solidFill>
          <a:schemeClr val="accent6">
            <a:lumMod val="75000"/>
          </a:schemeClr>
        </a:solidFill>
      </dgm:spPr>
      <dgm:t>
        <a:bodyPr/>
        <a:lstStyle/>
        <a:p>
          <a:pPr algn="ctr" rtl="0"/>
          <a:r>
            <a:rPr lang="it-IT" sz="2400" b="1" dirty="0">
              <a:solidFill>
                <a:schemeClr val="bg1"/>
              </a:solidFill>
              <a:effectLst>
                <a:outerShdw blurRad="38100" dist="38100" dir="2700000" algn="tl">
                  <a:srgbClr val="000000">
                    <a:alpha val="43137"/>
                  </a:srgbClr>
                </a:outerShdw>
              </a:effectLst>
            </a:rPr>
            <a:t>= </a:t>
          </a:r>
          <a:r>
            <a:rPr lang="it-IT" sz="2400" b="1" dirty="0">
              <a:solidFill>
                <a:schemeClr val="bg1"/>
              </a:solidFill>
              <a:effectLst>
                <a:outerShdw blurRad="38100" dist="38100" dir="2700000" algn="tl">
                  <a:srgbClr val="000000">
                    <a:alpha val="43137"/>
                  </a:srgbClr>
                </a:outerShdw>
              </a:effectLst>
              <a:sym typeface="Symbol"/>
            </a:rPr>
            <a:t></a:t>
          </a:r>
          <a:r>
            <a:rPr lang="it-IT" sz="2400" b="1" dirty="0">
              <a:solidFill>
                <a:schemeClr val="bg1"/>
              </a:solidFill>
              <a:effectLst>
                <a:outerShdw blurRad="38100" dist="38100" dir="2700000" algn="tl">
                  <a:srgbClr val="000000">
                    <a:alpha val="43137"/>
                  </a:srgbClr>
                </a:outerShdw>
              </a:effectLst>
            </a:rPr>
            <a:t>1250 mL</a:t>
          </a:r>
          <a:endParaRPr lang="en-US" sz="2400" dirty="0">
            <a:solidFill>
              <a:schemeClr val="bg1"/>
            </a:solidFill>
            <a:effectLst>
              <a:outerShdw blurRad="38100" dist="38100" dir="2700000" algn="tl">
                <a:srgbClr val="000000">
                  <a:alpha val="43137"/>
                </a:srgbClr>
              </a:outerShdw>
            </a:effectLst>
          </a:endParaRPr>
        </a:p>
      </dgm:t>
    </dgm:pt>
    <dgm:pt modelId="{1555DB66-DFCE-4429-9623-64586389D5AE}" type="parTrans" cxnId="{97ABA061-F73F-415F-8E0A-516B485CC52F}">
      <dgm:prSet/>
      <dgm:spPr/>
      <dgm:t>
        <a:bodyPr/>
        <a:lstStyle/>
        <a:p>
          <a:endParaRPr lang="en-US"/>
        </a:p>
      </dgm:t>
    </dgm:pt>
    <dgm:pt modelId="{4037B28C-9043-4A9F-ACF3-4FCE5B0AF806}" type="sibTrans" cxnId="{97ABA061-F73F-415F-8E0A-516B485CC52F}">
      <dgm:prSet/>
      <dgm:spPr/>
      <dgm:t>
        <a:bodyPr/>
        <a:lstStyle/>
        <a:p>
          <a:endParaRPr lang="en-US"/>
        </a:p>
      </dgm:t>
    </dgm:pt>
    <dgm:pt modelId="{5B3A1B0A-8EF5-4439-9B69-AFBF57D0A2F0}" type="pres">
      <dgm:prSet presAssocID="{DB86A335-985D-40BA-BD59-04CC770B7FCA}" presName="linear" presStyleCnt="0">
        <dgm:presLayoutVars>
          <dgm:animLvl val="lvl"/>
          <dgm:resizeHandles val="exact"/>
        </dgm:presLayoutVars>
      </dgm:prSet>
      <dgm:spPr/>
    </dgm:pt>
    <dgm:pt modelId="{32898E20-7562-4DCC-86A0-753BBF674A5D}" type="pres">
      <dgm:prSet presAssocID="{1ABAA0FA-4156-4019-9AEA-0C58F8B01778}" presName="parentText" presStyleLbl="node1" presStyleIdx="0" presStyleCnt="1" custLinFactNeighborY="2620">
        <dgm:presLayoutVars>
          <dgm:chMax val="0"/>
          <dgm:bulletEnabled val="1"/>
        </dgm:presLayoutVars>
      </dgm:prSet>
      <dgm:spPr/>
    </dgm:pt>
  </dgm:ptLst>
  <dgm:cxnLst>
    <dgm:cxn modelId="{97ABA061-F73F-415F-8E0A-516B485CC52F}" srcId="{DB86A335-985D-40BA-BD59-04CC770B7FCA}" destId="{1ABAA0FA-4156-4019-9AEA-0C58F8B01778}" srcOrd="0" destOrd="0" parTransId="{1555DB66-DFCE-4429-9623-64586389D5AE}" sibTransId="{4037B28C-9043-4A9F-ACF3-4FCE5B0AF806}"/>
    <dgm:cxn modelId="{32F8C26E-7ADE-4723-AC17-691B64819C99}" type="presOf" srcId="{DB86A335-985D-40BA-BD59-04CC770B7FCA}" destId="{5B3A1B0A-8EF5-4439-9B69-AFBF57D0A2F0}" srcOrd="0" destOrd="0" presId="urn:microsoft.com/office/officeart/2005/8/layout/vList2"/>
    <dgm:cxn modelId="{DD185CA0-33CA-4676-9DFF-6F47D0B329B1}" type="presOf" srcId="{1ABAA0FA-4156-4019-9AEA-0C58F8B01778}" destId="{32898E20-7562-4DCC-86A0-753BBF674A5D}" srcOrd="0" destOrd="0" presId="urn:microsoft.com/office/officeart/2005/8/layout/vList2"/>
    <dgm:cxn modelId="{B7475AD1-A407-418B-878D-2E8E8A1B83D3}" type="presParOf" srcId="{5B3A1B0A-8EF5-4439-9B69-AFBF57D0A2F0}" destId="{32898E20-7562-4DCC-86A0-753BBF674A5D}"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4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AFE1B-4F54-4840-B602-E76BC8681D91}">
      <dsp:nvSpPr>
        <dsp:cNvPr id="0" name=""/>
        <dsp:cNvSpPr/>
      </dsp:nvSpPr>
      <dsp:spPr>
        <a:xfrm>
          <a:off x="0" y="212"/>
          <a:ext cx="10297551" cy="36713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it-IT" sz="2800" b="1" kern="1200" dirty="0"/>
            <a:t>Per ↑</a:t>
          </a:r>
          <a:r>
            <a:rPr lang="it-IT" sz="2800" b="1" kern="1200" dirty="0" err="1"/>
            <a:t>fibrinogenemia</a:t>
          </a:r>
          <a:r>
            <a:rPr lang="it-IT" sz="2800" b="1" kern="1200" dirty="0"/>
            <a:t> da 1,3g/L a 1,5g/L in adulto 70kg…</a:t>
          </a:r>
          <a:endParaRPr lang="en-US" sz="2800" kern="1200" dirty="0"/>
        </a:p>
      </dsp:txBody>
      <dsp:txXfrm>
        <a:off x="17922" y="18134"/>
        <a:ext cx="10261707" cy="33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DEC11-D6F5-42E8-B583-382B3E2D41C7}">
      <dsp:nvSpPr>
        <dsp:cNvPr id="0" name=""/>
        <dsp:cNvSpPr/>
      </dsp:nvSpPr>
      <dsp:spPr>
        <a:xfrm>
          <a:off x="0" y="0"/>
          <a:ext cx="1859375" cy="64740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b="1" kern="1200" dirty="0">
              <a:solidFill>
                <a:srgbClr val="002060"/>
              </a:solidFill>
            </a:rPr>
            <a:t>Fibrinogeno Concentrato</a:t>
          </a:r>
          <a:endParaRPr lang="en-US" sz="2400" kern="1200" dirty="0">
            <a:solidFill>
              <a:srgbClr val="002060"/>
            </a:solidFill>
          </a:endParaRPr>
        </a:p>
      </dsp:txBody>
      <dsp:txXfrm>
        <a:off x="31604" y="31604"/>
        <a:ext cx="1796167" cy="584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C62A-C006-4C54-A676-81841EA3CC6C}">
      <dsp:nvSpPr>
        <dsp:cNvPr id="0" name=""/>
        <dsp:cNvSpPr/>
      </dsp:nvSpPr>
      <dsp:spPr>
        <a:xfrm>
          <a:off x="0" y="323"/>
          <a:ext cx="861800" cy="49530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b="1" kern="1200" dirty="0" err="1">
              <a:solidFill>
                <a:srgbClr val="002060"/>
              </a:solidFill>
            </a:rPr>
            <a:t>Cryo</a:t>
          </a:r>
          <a:endParaRPr lang="en-US" sz="2400" kern="1200" dirty="0">
            <a:solidFill>
              <a:srgbClr val="002060"/>
            </a:solidFill>
          </a:endParaRPr>
        </a:p>
      </dsp:txBody>
      <dsp:txXfrm>
        <a:off x="24179" y="24502"/>
        <a:ext cx="813442" cy="446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8E20-7562-4DCC-86A0-753BBF674A5D}">
      <dsp:nvSpPr>
        <dsp:cNvPr id="0" name=""/>
        <dsp:cNvSpPr/>
      </dsp:nvSpPr>
      <dsp:spPr>
        <a:xfrm>
          <a:off x="0" y="63"/>
          <a:ext cx="2592288" cy="461601"/>
        </a:xfrm>
        <a:prstGeom prst="roundRect">
          <a:avLst/>
        </a:prstGeom>
        <a:solidFill>
          <a:srgbClr val="FFFF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solidFill>
                <a:srgbClr val="7030A0"/>
              </a:solidFill>
              <a:effectLst>
                <a:outerShdw blurRad="38100" dist="38100" dir="2700000" algn="tl">
                  <a:srgbClr val="000000">
                    <a:alpha val="43137"/>
                  </a:srgbClr>
                </a:outerShdw>
              </a:effectLst>
            </a:rPr>
            <a:t>= 50 mL</a:t>
          </a:r>
          <a:endParaRPr lang="en-US" sz="2400" kern="1200" dirty="0">
            <a:solidFill>
              <a:srgbClr val="7030A0"/>
            </a:solidFill>
            <a:effectLst>
              <a:outerShdw blurRad="38100" dist="38100" dir="2700000" algn="tl">
                <a:srgbClr val="000000">
                  <a:alpha val="43137"/>
                </a:srgbClr>
              </a:outerShdw>
            </a:effectLst>
          </a:endParaRPr>
        </a:p>
      </dsp:txBody>
      <dsp:txXfrm>
        <a:off x="22534" y="22597"/>
        <a:ext cx="2547220" cy="416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61AAB-C18A-401B-B7BF-8FBADA28CAE8}">
      <dsp:nvSpPr>
        <dsp:cNvPr id="0" name=""/>
        <dsp:cNvSpPr/>
      </dsp:nvSpPr>
      <dsp:spPr>
        <a:xfrm>
          <a:off x="0" y="0"/>
          <a:ext cx="2592288" cy="474169"/>
        </a:xfrm>
        <a:prstGeom prst="roundRec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solidFill>
                <a:srgbClr val="7030A0"/>
              </a:solidFill>
              <a:effectLst>
                <a:outerShdw blurRad="38100" dist="38100" dir="2700000" algn="tl">
                  <a:srgbClr val="000000">
                    <a:alpha val="43137"/>
                  </a:srgbClr>
                </a:outerShdw>
              </a:effectLst>
            </a:rPr>
            <a:t>Volume infusione</a:t>
          </a:r>
          <a:endParaRPr lang="en-US" sz="2400" kern="1200" dirty="0">
            <a:solidFill>
              <a:srgbClr val="7030A0"/>
            </a:solidFill>
            <a:effectLst>
              <a:outerShdw blurRad="38100" dist="38100" dir="2700000" algn="tl">
                <a:srgbClr val="000000">
                  <a:alpha val="43137"/>
                </a:srgbClr>
              </a:outerShdw>
            </a:effectLst>
          </a:endParaRPr>
        </a:p>
      </dsp:txBody>
      <dsp:txXfrm>
        <a:off x="23147" y="23147"/>
        <a:ext cx="2545994" cy="427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8E20-7562-4DCC-86A0-753BBF674A5D}">
      <dsp:nvSpPr>
        <dsp:cNvPr id="0" name=""/>
        <dsp:cNvSpPr/>
      </dsp:nvSpPr>
      <dsp:spPr>
        <a:xfrm>
          <a:off x="0" y="63"/>
          <a:ext cx="2592288" cy="461601"/>
        </a:xfrm>
        <a:prstGeom prst="roundRect">
          <a:avLst/>
        </a:prstGeom>
        <a:solidFill>
          <a:srgbClr val="FFC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solidFill>
                <a:srgbClr val="7030A0"/>
              </a:solidFill>
              <a:effectLst>
                <a:outerShdw blurRad="38100" dist="38100" dir="2700000" algn="tl">
                  <a:srgbClr val="000000">
                    <a:alpha val="43137"/>
                  </a:srgbClr>
                </a:outerShdw>
              </a:effectLst>
            </a:rPr>
            <a:t>= 62,5 mL</a:t>
          </a:r>
          <a:endParaRPr lang="en-US" sz="2400" kern="1200" dirty="0">
            <a:solidFill>
              <a:srgbClr val="7030A0"/>
            </a:solidFill>
            <a:effectLst>
              <a:outerShdw blurRad="38100" dist="38100" dir="2700000" algn="tl">
                <a:srgbClr val="000000">
                  <a:alpha val="43137"/>
                </a:srgbClr>
              </a:outerShdw>
            </a:effectLst>
          </a:endParaRPr>
        </a:p>
      </dsp:txBody>
      <dsp:txXfrm>
        <a:off x="22534" y="22597"/>
        <a:ext cx="2547220" cy="416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8E20-7562-4DCC-86A0-753BBF674A5D}">
      <dsp:nvSpPr>
        <dsp:cNvPr id="0" name=""/>
        <dsp:cNvSpPr/>
      </dsp:nvSpPr>
      <dsp:spPr>
        <a:xfrm>
          <a:off x="0" y="154"/>
          <a:ext cx="2592288" cy="461510"/>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solidFill>
                <a:schemeClr val="bg1"/>
              </a:solidFill>
              <a:effectLst>
                <a:outerShdw blurRad="38100" dist="38100" dir="2700000" algn="tl">
                  <a:srgbClr val="000000">
                    <a:alpha val="43137"/>
                  </a:srgbClr>
                </a:outerShdw>
              </a:effectLst>
            </a:rPr>
            <a:t>= </a:t>
          </a:r>
          <a:r>
            <a:rPr lang="it-IT" sz="2400" b="1" kern="1200" dirty="0">
              <a:solidFill>
                <a:schemeClr val="bg1"/>
              </a:solidFill>
              <a:effectLst>
                <a:outerShdw blurRad="38100" dist="38100" dir="2700000" algn="tl">
                  <a:srgbClr val="000000">
                    <a:alpha val="43137"/>
                  </a:srgbClr>
                </a:outerShdw>
              </a:effectLst>
              <a:sym typeface="Symbol"/>
            </a:rPr>
            <a:t></a:t>
          </a:r>
          <a:r>
            <a:rPr lang="it-IT" sz="2400" b="1" kern="1200" dirty="0">
              <a:solidFill>
                <a:schemeClr val="bg1"/>
              </a:solidFill>
              <a:effectLst>
                <a:outerShdw blurRad="38100" dist="38100" dir="2700000" algn="tl">
                  <a:srgbClr val="000000">
                    <a:alpha val="43137"/>
                  </a:srgbClr>
                </a:outerShdw>
              </a:effectLst>
            </a:rPr>
            <a:t>1250 mL</a:t>
          </a:r>
          <a:endParaRPr lang="en-US" sz="2400" kern="1200" dirty="0">
            <a:solidFill>
              <a:schemeClr val="bg1"/>
            </a:solidFill>
            <a:effectLst>
              <a:outerShdw blurRad="38100" dist="38100" dir="2700000" algn="tl">
                <a:srgbClr val="000000">
                  <a:alpha val="43137"/>
                </a:srgbClr>
              </a:outerShdw>
            </a:effectLst>
          </a:endParaRPr>
        </a:p>
      </dsp:txBody>
      <dsp:txXfrm>
        <a:off x="22529" y="22683"/>
        <a:ext cx="2547230" cy="416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3.png"/></Relationships>
</file>

<file path=ppt/drawings/drawing1.xml><?xml version="1.0" encoding="utf-8"?>
<c:userShapes xmlns:c="http://schemas.openxmlformats.org/drawingml/2006/chart">
  <cdr:relSizeAnchor xmlns:cdr="http://schemas.openxmlformats.org/drawingml/2006/chartDrawing">
    <cdr:from>
      <cdr:x>0.79624</cdr:x>
      <cdr:y>0.82732</cdr:y>
    </cdr:from>
    <cdr:to>
      <cdr:x>0.82249</cdr:x>
      <cdr:y>0.93869</cdr:y>
    </cdr:to>
    <cdr:sp macro="" textlink="">
      <cdr:nvSpPr>
        <cdr:cNvPr id="3" name="CasellaDiTesto 2"/>
        <cdr:cNvSpPr txBox="1"/>
      </cdr:nvSpPr>
      <cdr:spPr>
        <a:xfrm xmlns:a="http://schemas.openxmlformats.org/drawingml/2006/main">
          <a:off x="6552728" y="3744416"/>
          <a:ext cx="21602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0.46036</cdr:x>
      <cdr:y>0.02703</cdr:y>
    </cdr:from>
    <cdr:to>
      <cdr:x>0.46036</cdr:x>
      <cdr:y>0.85149</cdr:y>
    </cdr:to>
    <cdr:cxnSp macro="">
      <cdr:nvCxnSpPr>
        <cdr:cNvPr id="3" name="Connettore diritto 2">
          <a:extLst xmlns:a="http://schemas.openxmlformats.org/drawingml/2006/main">
            <a:ext uri="{FF2B5EF4-FFF2-40B4-BE49-F238E27FC236}">
              <a16:creationId xmlns:a16="http://schemas.microsoft.com/office/drawing/2014/main" id="{778F759B-800E-4D9B-A4A5-77B873B98BB4}"/>
            </a:ext>
          </a:extLst>
        </cdr:cNvPr>
        <cdr:cNvCxnSpPr/>
      </cdr:nvCxnSpPr>
      <cdr:spPr>
        <a:xfrm xmlns:a="http://schemas.openxmlformats.org/drawingml/2006/main">
          <a:off x="4104456" y="144016"/>
          <a:ext cx="0" cy="4393204"/>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FA560-7C27-4337-BD13-F4619F303450}" type="datetimeFigureOut">
              <a:rPr lang="it-IT" smtClean="0"/>
              <a:pPr/>
              <a:t>26/10/21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8DD80-3062-42CE-97BD-608DE560674E}" type="slidenum">
              <a:rPr lang="it-IT" smtClean="0"/>
              <a:pPr/>
              <a:t>‹N›</a:t>
            </a:fld>
            <a:endParaRPr lang="it-IT" dirty="0"/>
          </a:p>
        </p:txBody>
      </p:sp>
    </p:spTree>
    <p:extLst>
      <p:ext uri="{BB962C8B-B14F-4D97-AF65-F5344CB8AC3E}">
        <p14:creationId xmlns:p14="http://schemas.microsoft.com/office/powerpoint/2010/main" val="200749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egnaposto immagine diapositiva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sz="1000" dirty="0">
                <a:latin typeface="Calibri" charset="0"/>
              </a:rPr>
              <a:t>La complessità nella gestione delle emergenze ostetriche è determinata dalla scarsa frequenza con la quale queste si verificano, dalle modifiche indotte dalla gravidanza nell</a:t>
            </a:r>
            <a:r>
              <a:rPr lang="ja-JP" altLang="it-IT" sz="1000" dirty="0">
                <a:latin typeface="Calibri" charset="0"/>
              </a:rPr>
              <a:t>’</a:t>
            </a:r>
            <a:r>
              <a:rPr lang="it-IT" altLang="ja-JP" sz="1000" dirty="0">
                <a:latin typeface="Calibri" charset="0"/>
              </a:rPr>
              <a:t>organismo materno e dal fatto che la situazione di rischio riguarda la madre e il feto/neonato. </a:t>
            </a:r>
            <a:endParaRPr lang="it-IT" sz="1000" dirty="0">
              <a:latin typeface="Calibri" charset="0"/>
            </a:endParaRPr>
          </a:p>
        </p:txBody>
      </p:sp>
      <p:sp>
        <p:nvSpPr>
          <p:cNvPr id="512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0DE0B5-A4D0-2D43-A87F-FA3B1D6048F6}" type="slidenum">
              <a:rPr lang="it-IT" sz="1200">
                <a:solidFill>
                  <a:prstClr val="black"/>
                </a:solidFill>
                <a:latin typeface="Calibri" charset="0"/>
              </a:rPr>
              <a:pPr eaLnBrk="1" hangingPunct="1"/>
              <a:t>2</a:t>
            </a:fld>
            <a:endParaRPr lang="it-IT" sz="1200" dirty="0">
              <a:solidFill>
                <a:prstClr val="black"/>
              </a:solidFill>
              <a:latin typeface="Calibri" charset="0"/>
            </a:endParaRPr>
          </a:p>
        </p:txBody>
      </p:sp>
    </p:spTree>
    <p:extLst>
      <p:ext uri="{BB962C8B-B14F-4D97-AF65-F5344CB8AC3E}">
        <p14:creationId xmlns:p14="http://schemas.microsoft.com/office/powerpoint/2010/main" val="43642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CID precoce se: distacco di placenta, pre eclampsia,</a:t>
            </a:r>
            <a:r>
              <a:rPr lang="it-IT" baseline="0" dirty="0"/>
              <a:t> HELLP, morte fetale in utero, setticemia,  embolia di amnios, </a:t>
            </a:r>
            <a:r>
              <a:rPr lang="it-IT" baseline="0" dirty="0" err="1"/>
              <a:t>sindr</a:t>
            </a:r>
            <a:r>
              <a:rPr lang="it-IT" baseline="0" dirty="0"/>
              <a:t>. fegato grasso acuto (AFLP)</a:t>
            </a:r>
            <a:endParaRPr lang="it-IT" dirty="0"/>
          </a:p>
        </p:txBody>
      </p:sp>
      <p:sp>
        <p:nvSpPr>
          <p:cNvPr id="4" name="Segnaposto numero diapositiva 3"/>
          <p:cNvSpPr>
            <a:spLocks noGrp="1"/>
          </p:cNvSpPr>
          <p:nvPr>
            <p:ph type="sldNum" sz="quarter" idx="10"/>
          </p:nvPr>
        </p:nvSpPr>
        <p:spPr/>
        <p:txBody>
          <a:bodyPr/>
          <a:lstStyle/>
          <a:p>
            <a:fld id="{128E4BA2-158E-479E-8A08-F5F05D80C3BC}" type="slidenum">
              <a:rPr lang="it-IT" smtClean="0"/>
              <a:pPr/>
              <a:t>23</a:t>
            </a:fld>
            <a:endParaRPr lang="it-IT"/>
          </a:p>
        </p:txBody>
      </p:sp>
    </p:spTree>
    <p:extLst>
      <p:ext uri="{BB962C8B-B14F-4D97-AF65-F5344CB8AC3E}">
        <p14:creationId xmlns:p14="http://schemas.microsoft.com/office/powerpoint/2010/main" val="106031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F. è il componente finale della cascata coagulativa il legante per l’aggregazione piastrinica elemento chiave per il funzionamento delle piastrine</a:t>
            </a:r>
          </a:p>
        </p:txBody>
      </p:sp>
      <p:sp>
        <p:nvSpPr>
          <p:cNvPr id="4" name="Segnaposto numero diapositiva 3"/>
          <p:cNvSpPr>
            <a:spLocks noGrp="1"/>
          </p:cNvSpPr>
          <p:nvPr>
            <p:ph type="sldNum" sz="quarter" idx="10"/>
          </p:nvPr>
        </p:nvSpPr>
        <p:spPr/>
        <p:txBody>
          <a:bodyPr/>
          <a:lstStyle/>
          <a:p>
            <a:fld id="{FF13F759-E6A9-41BE-A651-EF6F132920F0}" type="slidenum">
              <a:rPr lang="it-IT" smtClean="0"/>
              <a:pPr/>
              <a:t>25</a:t>
            </a:fld>
            <a:endParaRPr lang="it-IT"/>
          </a:p>
        </p:txBody>
      </p:sp>
    </p:spTree>
    <p:extLst>
      <p:ext uri="{BB962C8B-B14F-4D97-AF65-F5344CB8AC3E}">
        <p14:creationId xmlns:p14="http://schemas.microsoft.com/office/powerpoint/2010/main" val="89916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spcBef>
                <a:spcPts val="0"/>
              </a:spcBef>
            </a:pPr>
            <a:endParaRPr lang="en-US" sz="1000" dirty="0">
              <a:solidFill>
                <a:schemeClr val="tx1"/>
              </a:solidFill>
              <a:latin typeface="Arial" pitchFamily="34" charset="0"/>
              <a:ea typeface="Calibri"/>
              <a:cs typeface="Arial" pitchFamily="34" charset="0"/>
            </a:endParaRPr>
          </a:p>
        </p:txBody>
      </p:sp>
    </p:spTree>
    <p:extLst>
      <p:ext uri="{BB962C8B-B14F-4D97-AF65-F5344CB8AC3E}">
        <p14:creationId xmlns:p14="http://schemas.microsoft.com/office/powerpoint/2010/main" val="424415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WOMAN trial     sta valutando l’efficacia e la sicurezza</a:t>
            </a:r>
            <a:r>
              <a:rPr lang="it-IT" baseline="0" dirty="0"/>
              <a:t> del trattamento con tranexamico per la pph.  Studio del 2011 ducloy</a:t>
            </a:r>
            <a:r>
              <a:rPr lang="it-IT" dirty="0"/>
              <a:t> </a:t>
            </a:r>
            <a:r>
              <a:rPr lang="it-IT" baseline="0" dirty="0"/>
              <a:t> dosi elevate: 4gr +1gr in 6h</a:t>
            </a:r>
            <a:r>
              <a:rPr lang="it-IT" dirty="0"/>
              <a:t> </a:t>
            </a:r>
          </a:p>
        </p:txBody>
      </p:sp>
      <p:sp>
        <p:nvSpPr>
          <p:cNvPr id="4" name="Segnaposto numero diapositiva 3"/>
          <p:cNvSpPr>
            <a:spLocks noGrp="1"/>
          </p:cNvSpPr>
          <p:nvPr>
            <p:ph type="sldNum" sz="quarter" idx="10"/>
          </p:nvPr>
        </p:nvSpPr>
        <p:spPr/>
        <p:txBody>
          <a:bodyPr/>
          <a:lstStyle/>
          <a:p>
            <a:fld id="{128E4BA2-158E-479E-8A08-F5F05D80C3BC}" type="slidenum">
              <a:rPr lang="it-IT" smtClean="0"/>
              <a:pPr/>
              <a:t>27</a:t>
            </a:fld>
            <a:endParaRPr lang="it-IT" dirty="0"/>
          </a:p>
        </p:txBody>
      </p:sp>
    </p:spTree>
    <p:extLst>
      <p:ext uri="{BB962C8B-B14F-4D97-AF65-F5344CB8AC3E}">
        <p14:creationId xmlns:p14="http://schemas.microsoft.com/office/powerpoint/2010/main" val="17893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F13F759-E6A9-41BE-A651-EF6F132920F0}" type="slidenum">
              <a:rPr lang="it-IT" smtClean="0"/>
              <a:pPr/>
              <a:t>30</a:t>
            </a:fld>
            <a:endParaRPr lang="it-IT"/>
          </a:p>
        </p:txBody>
      </p:sp>
    </p:spTree>
    <p:extLst>
      <p:ext uri="{BB962C8B-B14F-4D97-AF65-F5344CB8AC3E}">
        <p14:creationId xmlns:p14="http://schemas.microsoft.com/office/powerpoint/2010/main" val="115384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dirty="0">
                <a:ea typeface="ＭＳ Ｐゴシック" panose="020B0600070205080204" pitchFamily="34" charset="-128"/>
              </a:rPr>
              <a:t>Somministrare sotto controllo teg/rotem per rischio trombotico e dopo avere sicuramente valori adeguati di ATIII &gt;30%(50-100 microgr/kg) no acidosi, normotermia, piastrine &gt; 30.000</a:t>
            </a:r>
          </a:p>
          <a:p>
            <a:endParaRPr lang="it-IT" dirty="0"/>
          </a:p>
        </p:txBody>
      </p:sp>
      <p:sp>
        <p:nvSpPr>
          <p:cNvPr id="4" name="Segnaposto numero diapositiva 3"/>
          <p:cNvSpPr>
            <a:spLocks noGrp="1"/>
          </p:cNvSpPr>
          <p:nvPr>
            <p:ph type="sldNum" sz="quarter" idx="10"/>
          </p:nvPr>
        </p:nvSpPr>
        <p:spPr/>
        <p:txBody>
          <a:bodyPr/>
          <a:lstStyle/>
          <a:p>
            <a:fld id="{190A5AD4-9299-4E15-A99B-175AAEC056F9}" type="slidenum">
              <a:rPr lang="it-IT" smtClean="0"/>
              <a:pPr/>
              <a:t>32</a:t>
            </a:fld>
            <a:endParaRPr lang="it-IT" dirty="0"/>
          </a:p>
        </p:txBody>
      </p:sp>
    </p:spTree>
    <p:extLst>
      <p:ext uri="{BB962C8B-B14F-4D97-AF65-F5344CB8AC3E}">
        <p14:creationId xmlns:p14="http://schemas.microsoft.com/office/powerpoint/2010/main" val="234569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Kedkom Confidex</a:t>
            </a:r>
          </a:p>
        </p:txBody>
      </p:sp>
      <p:sp>
        <p:nvSpPr>
          <p:cNvPr id="4" name="Segnaposto numero diapositiva 3"/>
          <p:cNvSpPr>
            <a:spLocks noGrp="1"/>
          </p:cNvSpPr>
          <p:nvPr>
            <p:ph type="sldNum" sz="quarter" idx="10"/>
          </p:nvPr>
        </p:nvSpPr>
        <p:spPr/>
        <p:txBody>
          <a:bodyPr/>
          <a:lstStyle/>
          <a:p>
            <a:fld id="{D2D8DD80-3062-42CE-97BD-608DE560674E}" type="slidenum">
              <a:rPr lang="it-IT" smtClean="0"/>
              <a:pPr/>
              <a:t>33</a:t>
            </a:fld>
            <a:endParaRPr lang="it-IT" dirty="0"/>
          </a:p>
        </p:txBody>
      </p:sp>
    </p:spTree>
    <p:extLst>
      <p:ext uri="{BB962C8B-B14F-4D97-AF65-F5344CB8AC3E}">
        <p14:creationId xmlns:p14="http://schemas.microsoft.com/office/powerpoint/2010/main" val="352140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PPH:</a:t>
            </a:r>
            <a:r>
              <a:rPr lang="it-IT" baseline="0" dirty="0"/>
              <a:t> perdite più di 1000 ml, trasfusione di almeno 4U, segni di shock .</a:t>
            </a:r>
          </a:p>
          <a:p>
            <a:r>
              <a:rPr lang="it-IT" baseline="0" dirty="0"/>
              <a:t>Nel 44% delle PPH isterectomia,  morte materna in generale in media 9/ 100.000, morti da PPH non ci sono ancora dati, sorveglianza su 8 regioni dal 2014 </a:t>
            </a:r>
            <a:r>
              <a:rPr lang="it-IT" sz="1200" dirty="0"/>
              <a:t>Piemonte, Lombardia, Emilia-Romagna, Toscana, Lazio, Campania, Puglia e Sicilia</a:t>
            </a:r>
            <a:endParaRPr lang="it-IT" dirty="0"/>
          </a:p>
        </p:txBody>
      </p:sp>
      <p:sp>
        <p:nvSpPr>
          <p:cNvPr id="4" name="Segnaposto numero diapositiva 3"/>
          <p:cNvSpPr>
            <a:spLocks noGrp="1"/>
          </p:cNvSpPr>
          <p:nvPr>
            <p:ph type="sldNum" sz="quarter" idx="10"/>
          </p:nvPr>
        </p:nvSpPr>
        <p:spPr/>
        <p:txBody>
          <a:bodyPr/>
          <a:lstStyle/>
          <a:p>
            <a:fld id="{128E4BA2-158E-479E-8A08-F5F05D80C3BC}" type="slidenum">
              <a:rPr lang="it-IT" smtClean="0"/>
              <a:pPr/>
              <a:t>39</a:t>
            </a:fld>
            <a:endParaRPr lang="it-IT" dirty="0"/>
          </a:p>
        </p:txBody>
      </p:sp>
    </p:spTree>
    <p:extLst>
      <p:ext uri="{BB962C8B-B14F-4D97-AF65-F5344CB8AC3E}">
        <p14:creationId xmlns:p14="http://schemas.microsoft.com/office/powerpoint/2010/main" val="92047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supporto</a:t>
            </a:r>
          </a:p>
        </p:txBody>
      </p:sp>
      <p:sp>
        <p:nvSpPr>
          <p:cNvPr id="4" name="Segnaposto numero diapositiva 3"/>
          <p:cNvSpPr>
            <a:spLocks noGrp="1"/>
          </p:cNvSpPr>
          <p:nvPr>
            <p:ph type="sldNum" sz="quarter" idx="10"/>
          </p:nvPr>
        </p:nvSpPr>
        <p:spPr/>
        <p:txBody>
          <a:bodyPr/>
          <a:lstStyle/>
          <a:p>
            <a:fld id="{D2D8DD80-3062-42CE-97BD-608DE560674E}" type="slidenum">
              <a:rPr lang="it-IT" smtClean="0"/>
              <a:pPr/>
              <a:t>45</a:t>
            </a:fld>
            <a:endParaRPr lang="it-IT" dirty="0"/>
          </a:p>
        </p:txBody>
      </p:sp>
    </p:spTree>
    <p:extLst>
      <p:ext uri="{BB962C8B-B14F-4D97-AF65-F5344CB8AC3E}">
        <p14:creationId xmlns:p14="http://schemas.microsoft.com/office/powerpoint/2010/main" val="90731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Sodalizio dei membri </a:t>
            </a:r>
            <a:r>
              <a:rPr lang="it-IT" dirty="0" err="1"/>
              <a:t>followers</a:t>
            </a:r>
            <a:endParaRPr lang="it-IT" dirty="0"/>
          </a:p>
        </p:txBody>
      </p:sp>
      <p:sp>
        <p:nvSpPr>
          <p:cNvPr id="4" name="Segnaposto numero diapositiva 3"/>
          <p:cNvSpPr>
            <a:spLocks noGrp="1"/>
          </p:cNvSpPr>
          <p:nvPr>
            <p:ph type="sldNum" sz="quarter" idx="10"/>
          </p:nvPr>
        </p:nvSpPr>
        <p:spPr/>
        <p:txBody>
          <a:bodyPr/>
          <a:lstStyle/>
          <a:p>
            <a:fld id="{D2D8DD80-3062-42CE-97BD-608DE560674E}" type="slidenum">
              <a:rPr lang="it-IT" smtClean="0"/>
              <a:pPr/>
              <a:t>48</a:t>
            </a:fld>
            <a:endParaRPr lang="it-IT" dirty="0"/>
          </a:p>
        </p:txBody>
      </p:sp>
    </p:spTree>
    <p:extLst>
      <p:ext uri="{BB962C8B-B14F-4D97-AF65-F5344CB8AC3E}">
        <p14:creationId xmlns:p14="http://schemas.microsoft.com/office/powerpoint/2010/main" val="24475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egnaposto immagine diapositiva 1"/>
          <p:cNvSpPr>
            <a:spLocks noGrp="1" noRot="1" noChangeAspect="1"/>
          </p:cNvSpPr>
          <p:nvPr>
            <p:ph type="sldImg"/>
          </p:nvPr>
        </p:nvSpPr>
        <p:spPr>
          <a:xfrm>
            <a:off x="381000" y="685800"/>
            <a:ext cx="6096000" cy="3429000"/>
          </a:xfrm>
          <a:ln/>
        </p:spPr>
      </p:sp>
      <p:sp>
        <p:nvSpPr>
          <p:cNvPr id="8704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a:ea typeface="ＭＳ Ｐゴシック" charset="0"/>
                <a:cs typeface="ＭＳ Ｐゴシック" charset="0"/>
              </a:rPr>
              <a:t>Parliamo di errore, perché lo scenario emergenza predispone molto spesso, proprio per le sue caratteristiche, ad eventi avversi che come sappiamo sono frutto…</a:t>
            </a:r>
          </a:p>
        </p:txBody>
      </p:sp>
      <p:sp>
        <p:nvSpPr>
          <p:cNvPr id="8704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F8F7E6-F06D-C947-81B2-B3C6A3355D9D}" type="slidenum">
              <a:rPr lang="it-IT" sz="1200">
                <a:solidFill>
                  <a:srgbClr val="000000"/>
                </a:solidFill>
                <a:latin typeface="Calibri" charset="0"/>
              </a:rPr>
              <a:pPr eaLnBrk="1" hangingPunct="1"/>
              <a:t>5</a:t>
            </a:fld>
            <a:endParaRPr lang="it-IT" sz="1200" dirty="0">
              <a:solidFill>
                <a:srgbClr val="000000"/>
              </a:solidFill>
              <a:latin typeface="Calibri" charset="0"/>
            </a:endParaRPr>
          </a:p>
        </p:txBody>
      </p:sp>
    </p:spTree>
    <p:extLst>
      <p:ext uri="{BB962C8B-B14F-4D97-AF65-F5344CB8AC3E}">
        <p14:creationId xmlns:p14="http://schemas.microsoft.com/office/powerpoint/2010/main" val="164259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2D8DD80-3062-42CE-97BD-608DE560674E}" type="slidenum">
              <a:rPr lang="it-IT" smtClean="0"/>
              <a:pPr/>
              <a:t>49</a:t>
            </a:fld>
            <a:endParaRPr lang="it-IT" dirty="0"/>
          </a:p>
        </p:txBody>
      </p:sp>
    </p:spTree>
    <p:extLst>
      <p:ext uri="{BB962C8B-B14F-4D97-AF65-F5344CB8AC3E}">
        <p14:creationId xmlns:p14="http://schemas.microsoft.com/office/powerpoint/2010/main" val="129827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dirty="0">
                <a:latin typeface="Calibri" charset="0"/>
              </a:rPr>
              <a:t>I vantaggi innumerevoli…</a:t>
            </a:r>
          </a:p>
        </p:txBody>
      </p:sp>
      <p:sp>
        <p:nvSpPr>
          <p:cNvPr id="2765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AA120-C828-F04C-B31F-FDF3D88FD1D5}" type="slidenum">
              <a:rPr lang="it-IT" sz="1200">
                <a:solidFill>
                  <a:prstClr val="black"/>
                </a:solidFill>
                <a:latin typeface="Calibri" charset="0"/>
              </a:rPr>
              <a:pPr eaLnBrk="1" hangingPunct="1"/>
              <a:t>57</a:t>
            </a:fld>
            <a:endParaRPr lang="it-IT" sz="1200" dirty="0">
              <a:solidFill>
                <a:prstClr val="black"/>
              </a:solidFill>
              <a:latin typeface="Calibri" charset="0"/>
            </a:endParaRPr>
          </a:p>
        </p:txBody>
      </p:sp>
    </p:spTree>
    <p:extLst>
      <p:ext uri="{BB962C8B-B14F-4D97-AF65-F5344CB8AC3E}">
        <p14:creationId xmlns:p14="http://schemas.microsoft.com/office/powerpoint/2010/main" val="155351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egnaposto immagine diapositiva 1"/>
          <p:cNvSpPr>
            <a:spLocks noGrp="1" noRot="1" noChangeAspect="1"/>
          </p:cNvSpPr>
          <p:nvPr>
            <p:ph type="sldImg"/>
          </p:nvPr>
        </p:nvSpPr>
        <p:spPr>
          <a:xfrm>
            <a:off x="381000" y="685800"/>
            <a:ext cx="6096000" cy="3429000"/>
          </a:xfrm>
          <a:ln/>
        </p:spPr>
      </p:sp>
      <p:sp>
        <p:nvSpPr>
          <p:cNvPr id="9728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dirty="0">
              <a:ea typeface="ＭＳ Ｐゴシック" charset="0"/>
              <a:cs typeface="ＭＳ Ｐゴシック" charset="0"/>
            </a:endParaRPr>
          </a:p>
        </p:txBody>
      </p:sp>
      <p:sp>
        <p:nvSpPr>
          <p:cNvPr id="9728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25225C-4F61-474C-B2F9-007316C3DD02}" type="slidenum">
              <a:rPr lang="it-IT" sz="1200"/>
              <a:pPr eaLnBrk="1" hangingPunct="1"/>
              <a:t>6</a:t>
            </a:fld>
            <a:endParaRPr lang="it-IT" sz="1200" dirty="0"/>
          </a:p>
        </p:txBody>
      </p:sp>
    </p:spTree>
    <p:extLst>
      <p:ext uri="{BB962C8B-B14F-4D97-AF65-F5344CB8AC3E}">
        <p14:creationId xmlns:p14="http://schemas.microsoft.com/office/powerpoint/2010/main" val="409993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Sorveglianza su 8 regioni dal 2014</a:t>
            </a:r>
          </a:p>
        </p:txBody>
      </p:sp>
      <p:sp>
        <p:nvSpPr>
          <p:cNvPr id="4" name="Segnaposto numero diapositiva 3"/>
          <p:cNvSpPr>
            <a:spLocks noGrp="1"/>
          </p:cNvSpPr>
          <p:nvPr>
            <p:ph type="sldNum" sz="quarter" idx="10"/>
          </p:nvPr>
        </p:nvSpPr>
        <p:spPr/>
        <p:txBody>
          <a:bodyPr/>
          <a:lstStyle/>
          <a:p>
            <a:fld id="{D2D8DD80-3062-42CE-97BD-608DE560674E}" type="slidenum">
              <a:rPr lang="it-IT" smtClean="0"/>
              <a:pPr/>
              <a:t>8</a:t>
            </a:fld>
            <a:endParaRPr lang="it-IT" dirty="0"/>
          </a:p>
        </p:txBody>
      </p:sp>
    </p:spTree>
    <p:extLst>
      <p:ext uri="{BB962C8B-B14F-4D97-AF65-F5344CB8AC3E}">
        <p14:creationId xmlns:p14="http://schemas.microsoft.com/office/powerpoint/2010/main" val="593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604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DABC4447-3154-40C0-A3A1-C3545E8ADAD4}" type="slidenum">
              <a:rPr lang="it-IT" altLang="it-IT">
                <a:latin typeface="Calibri" pitchFamily="34" charset="0"/>
                <a:cs typeface="Arial" pitchFamily="34" charset="0"/>
              </a:rPr>
              <a:pPr/>
              <a:t>16</a:t>
            </a:fld>
            <a:endParaRPr lang="it-IT" altLang="it-IT" dirty="0">
              <a:latin typeface="Calibri" pitchFamily="34" charset="0"/>
              <a:cs typeface="Arial" pitchFamily="34" charset="0"/>
            </a:endParaRPr>
          </a:p>
        </p:txBody>
      </p:sp>
    </p:spTree>
    <p:extLst>
      <p:ext uri="{BB962C8B-B14F-4D97-AF65-F5344CB8AC3E}">
        <p14:creationId xmlns:p14="http://schemas.microsoft.com/office/powerpoint/2010/main" val="55023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AF327B6-373B-4148-A3BC-0B2D9B583B3F}" type="slidenum">
              <a:rPr lang="it-IT" altLang="it-IT">
                <a:latin typeface="Calibri" pitchFamily="34" charset="0"/>
                <a:cs typeface="Arial" pitchFamily="34" charset="0"/>
              </a:rPr>
              <a:pPr/>
              <a:t>17</a:t>
            </a:fld>
            <a:endParaRPr lang="it-IT" altLang="it-IT" dirty="0">
              <a:latin typeface="Calibri" pitchFamily="34" charset="0"/>
              <a:cs typeface="Arial" pitchFamily="34" charset="0"/>
            </a:endParaRPr>
          </a:p>
        </p:txBody>
      </p:sp>
    </p:spTree>
    <p:extLst>
      <p:ext uri="{BB962C8B-B14F-4D97-AF65-F5344CB8AC3E}">
        <p14:creationId xmlns:p14="http://schemas.microsoft.com/office/powerpoint/2010/main" val="355746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eaLnBrk="1" hangingPunct="1"/>
            <a:r>
              <a:rPr lang="it-IT" altLang="it-IT" dirty="0"/>
              <a:t>Atonia uterina (&gt; 90%) Trauma del canale da parto</a:t>
            </a:r>
            <a:r>
              <a:rPr lang="it-IT" altLang="it-IT" sz="1400" dirty="0"/>
              <a:t>(cervice soprattutto) </a:t>
            </a:r>
            <a:r>
              <a:rPr lang="it-IT" altLang="it-IT" dirty="0"/>
              <a:t>Secondamento incompleto</a:t>
            </a:r>
          </a:p>
          <a:p>
            <a:pPr algn="l" eaLnBrk="1" hangingPunct="1"/>
            <a:endParaRPr lang="it-IT" altLang="it-IT" dirty="0"/>
          </a:p>
          <a:p>
            <a:endParaRPr lang="it-IT" dirty="0"/>
          </a:p>
        </p:txBody>
      </p:sp>
      <p:sp>
        <p:nvSpPr>
          <p:cNvPr id="4" name="Segnaposto numero diapositiva 3"/>
          <p:cNvSpPr>
            <a:spLocks noGrp="1"/>
          </p:cNvSpPr>
          <p:nvPr>
            <p:ph type="sldNum" sz="quarter" idx="10"/>
          </p:nvPr>
        </p:nvSpPr>
        <p:spPr/>
        <p:txBody>
          <a:bodyPr/>
          <a:lstStyle/>
          <a:p>
            <a:fld id="{190A5AD4-9299-4E15-A99B-175AAEC056F9}" type="slidenum">
              <a:rPr lang="it-IT" smtClean="0"/>
              <a:pPr/>
              <a:t>18</a:t>
            </a:fld>
            <a:endParaRPr lang="it-IT" dirty="0"/>
          </a:p>
        </p:txBody>
      </p:sp>
    </p:spTree>
    <p:extLst>
      <p:ext uri="{BB962C8B-B14F-4D97-AF65-F5344CB8AC3E}">
        <p14:creationId xmlns:p14="http://schemas.microsoft.com/office/powerpoint/2010/main" val="32237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Raccomandazioni ministeriali nr6 e nr 16</a:t>
            </a:r>
          </a:p>
        </p:txBody>
      </p:sp>
      <p:sp>
        <p:nvSpPr>
          <p:cNvPr id="4" name="Segnaposto numero diapositiva 3"/>
          <p:cNvSpPr>
            <a:spLocks noGrp="1"/>
          </p:cNvSpPr>
          <p:nvPr>
            <p:ph type="sldNum" sz="quarter" idx="10"/>
          </p:nvPr>
        </p:nvSpPr>
        <p:spPr/>
        <p:txBody>
          <a:bodyPr/>
          <a:lstStyle/>
          <a:p>
            <a:fld id="{190A5AD4-9299-4E15-A99B-175AAEC056F9}" type="slidenum">
              <a:rPr lang="it-IT" smtClean="0"/>
              <a:pPr/>
              <a:t>19</a:t>
            </a:fld>
            <a:endParaRPr lang="it-IT" dirty="0"/>
          </a:p>
        </p:txBody>
      </p:sp>
    </p:spTree>
    <p:extLst>
      <p:ext uri="{BB962C8B-B14F-4D97-AF65-F5344CB8AC3E}">
        <p14:creationId xmlns:p14="http://schemas.microsoft.com/office/powerpoint/2010/main" val="2791482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ea typeface="ＭＳ Ｐゴシック" panose="020B0600070205080204" pitchFamily="34" charset="-128"/>
              </a:rPr>
              <a:t>Hct tra 21-27%</a:t>
            </a: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9430D0-C2C8-4076-A6BC-2C1359E000EC}" type="slidenum">
              <a:rPr lang="it-IT" altLang="it-IT">
                <a:latin typeface="Calibri" panose="020F0502020204030204" pitchFamily="34" charset="0"/>
              </a:rPr>
              <a:pPr/>
              <a:t>22</a:t>
            </a:fld>
            <a:endParaRPr lang="it-IT" altLang="it-IT" dirty="0">
              <a:latin typeface="Calibri" panose="020F0502020204030204" pitchFamily="34" charset="0"/>
            </a:endParaRPr>
          </a:p>
        </p:txBody>
      </p:sp>
    </p:spTree>
    <p:extLst>
      <p:ext uri="{BB962C8B-B14F-4D97-AF65-F5344CB8AC3E}">
        <p14:creationId xmlns:p14="http://schemas.microsoft.com/office/powerpoint/2010/main" val="406251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264032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319747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398543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198232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142141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35549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167775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398864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213865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148030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7992E8-503D-4A69-A4A9-C0ABCB57E691}" type="datetimeFigureOut">
              <a:rPr lang="it-IT" smtClean="0"/>
              <a:pPr/>
              <a:t>26/10/21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275462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2E8-503D-4A69-A4A9-C0ABCB57E691}" type="datetimeFigureOut">
              <a:rPr lang="it-IT" smtClean="0"/>
              <a:pPr/>
              <a:t>26/10/21</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5B617-CFE2-4CCB-AE1B-7CAFCA489C5E}" type="slidenum">
              <a:rPr lang="it-IT" smtClean="0"/>
              <a:pPr/>
              <a:t>‹N›</a:t>
            </a:fld>
            <a:endParaRPr lang="it-IT" dirty="0"/>
          </a:p>
        </p:txBody>
      </p:sp>
    </p:spTree>
    <p:extLst>
      <p:ext uri="{BB962C8B-B14F-4D97-AF65-F5344CB8AC3E}">
        <p14:creationId xmlns:p14="http://schemas.microsoft.com/office/powerpoint/2010/main" val="62016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www.trasfusionalepescara.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35.emf"/><Relationship Id="rId7" Type="http://schemas.openxmlformats.org/officeDocument/2006/relationships/image" Target="../media/image5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emf"/><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hyperlink" Target="http://www.ncbi.nlm.nih.gov/pubmed/?term=Nadisauskiene%20RJ%5bAuthor%5d&amp;cauthor=true&amp;cauthor_uid=24792537" TargetMode="External"/><Relationship Id="rId4" Type="http://schemas.openxmlformats.org/officeDocument/2006/relationships/image" Target="../media/image37.emf"/><Relationship Id="rId9" Type="http://schemas.openxmlformats.org/officeDocument/2006/relationships/hyperlink" Target="http://www.ncbi.nlm.nih.gov/pubmed/2479253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hyperlink" Target="mailto:ronald.chang@uth.tmc.edu" TargetMode="External"/><Relationship Id="rId1" Type="http://schemas.openxmlformats.org/officeDocument/2006/relationships/slideLayout" Target="../slideLayouts/slideLayout2.xml"/><Relationship Id="rId6" Type="http://schemas.openxmlformats.org/officeDocument/2006/relationships/hyperlink" Target="http://www.criticalcare.theclinics.com/issue/S0749-0704(16)X0005-X" TargetMode="External"/><Relationship Id="rId5" Type="http://schemas.openxmlformats.org/officeDocument/2006/relationships/image" Target="../media/image61.jpe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Layout" Target="../diagrams/layout4.xml"/><Relationship Id="rId39" Type="http://schemas.microsoft.com/office/2007/relationships/diagramDrawing" Target="../diagrams/drawing6.xml"/><Relationship Id="rId21" Type="http://schemas.openxmlformats.org/officeDocument/2006/relationships/image" Target="../media/image68.jpeg"/><Relationship Id="rId34" Type="http://schemas.microsoft.com/office/2007/relationships/diagramDrawing" Target="../diagrams/drawing5.xml"/><Relationship Id="rId42" Type="http://schemas.openxmlformats.org/officeDocument/2006/relationships/diagramQuickStyle" Target="../diagrams/quickStyle7.xml"/><Relationship Id="rId7" Type="http://schemas.microsoft.com/office/2007/relationships/diagramDrawing" Target="../diagrams/drawing1.xml"/><Relationship Id="rId2" Type="http://schemas.openxmlformats.org/officeDocument/2006/relationships/notesSlide" Target="../notesSlides/notesSlide12.xml"/><Relationship Id="rId16" Type="http://schemas.openxmlformats.org/officeDocument/2006/relationships/diagramQuickStyle" Target="../diagrams/quickStyle3.xml"/><Relationship Id="rId29"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24" Type="http://schemas.openxmlformats.org/officeDocument/2006/relationships/image" Target="../media/image71.jpeg"/><Relationship Id="rId32" Type="http://schemas.openxmlformats.org/officeDocument/2006/relationships/diagramQuickStyle" Target="../diagrams/quickStyle5.xml"/><Relationship Id="rId37" Type="http://schemas.openxmlformats.org/officeDocument/2006/relationships/diagramQuickStyle" Target="../diagrams/quickStyle6.xml"/><Relationship Id="rId40" Type="http://schemas.openxmlformats.org/officeDocument/2006/relationships/diagramData" Target="../diagrams/data7.xml"/><Relationship Id="rId45" Type="http://schemas.openxmlformats.org/officeDocument/2006/relationships/image" Target="../media/image72.png"/><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openxmlformats.org/officeDocument/2006/relationships/image" Target="../media/image70.jpeg"/><Relationship Id="rId28" Type="http://schemas.openxmlformats.org/officeDocument/2006/relationships/diagramColors" Target="../diagrams/colors4.xml"/><Relationship Id="rId36" Type="http://schemas.openxmlformats.org/officeDocument/2006/relationships/diagramLayout" Target="../diagrams/layout6.xml"/><Relationship Id="rId10" Type="http://schemas.openxmlformats.org/officeDocument/2006/relationships/diagramLayout" Target="../diagrams/layout2.xml"/><Relationship Id="rId19" Type="http://schemas.openxmlformats.org/officeDocument/2006/relationships/image" Target="../media/image66.jpeg"/><Relationship Id="rId31" Type="http://schemas.openxmlformats.org/officeDocument/2006/relationships/diagramLayout" Target="../diagrams/layout5.xml"/><Relationship Id="rId44" Type="http://schemas.microsoft.com/office/2007/relationships/diagramDrawing" Target="../diagrams/drawing7.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image" Target="../media/image69.jpeg"/><Relationship Id="rId27" Type="http://schemas.openxmlformats.org/officeDocument/2006/relationships/diagramQuickStyle" Target="../diagrams/quickStyle4.xml"/><Relationship Id="rId30" Type="http://schemas.openxmlformats.org/officeDocument/2006/relationships/diagramData" Target="../diagrams/data5.xml"/><Relationship Id="rId35" Type="http://schemas.openxmlformats.org/officeDocument/2006/relationships/diagramData" Target="../diagrams/data6.xml"/><Relationship Id="rId43" Type="http://schemas.openxmlformats.org/officeDocument/2006/relationships/diagramColors" Target="../diagrams/colors7.xml"/><Relationship Id="rId8" Type="http://schemas.openxmlformats.org/officeDocument/2006/relationships/image" Target="../media/image65.jpeg"/><Relationship Id="rId3" Type="http://schemas.openxmlformats.org/officeDocument/2006/relationships/diagramData" Target="../diagrams/data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Data" Target="../diagrams/data4.xml"/><Relationship Id="rId33" Type="http://schemas.openxmlformats.org/officeDocument/2006/relationships/diagramColors" Target="../diagrams/colors5.xml"/><Relationship Id="rId38" Type="http://schemas.openxmlformats.org/officeDocument/2006/relationships/diagramColors" Target="../diagrams/colors6.xml"/><Relationship Id="rId20" Type="http://schemas.openxmlformats.org/officeDocument/2006/relationships/image" Target="../media/image67.jpeg"/><Relationship Id="rId41"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http://www.ncbi.nlm.nih.gov/pubmed/26079202" TargetMode="External"/><Relationship Id="rId7"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thelancet.com/journals/lancet/issue/vol389no10084/PIIS0140-6736(17)X0023-8" TargetMode="External"/><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hyperlink" Target="http://www.ncbi.nlm.nih.gov/pubmed/?term=Novikova%20N%5bAuthor%5d&amp;cauthor=true&amp;cauthor_uid=26079202" TargetMode="External"/><Relationship Id="rId9" Type="http://schemas.openxmlformats.org/officeDocument/2006/relationships/image" Target="../media/image76.jpe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emf"/><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www.ncbi.nlm.nih.gov/pubmed/25289791" TargetMode="External"/><Relationship Id="rId7" Type="http://schemas.openxmlformats.org/officeDocument/2006/relationships/hyperlink" Target="https://www.ncbi.nlm.nih.gov/pubmed/?term=Goodnough%20L%5bAuthor%5d&amp;cauthor=true&amp;cauthor_uid=25812005" TargetMode="Externa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hyperlink" Target="https://www.ncbi.nlm.nih.gov/pubmed/?term=Butwick%20A%5bAuthor%5d&amp;cauthor=true&amp;cauthor_uid=25812005" TargetMode="External"/><Relationship Id="rId5" Type="http://schemas.openxmlformats.org/officeDocument/2006/relationships/hyperlink" Target="https://www.ncbi.nlm.nih.gov/entrez/eutils/elink.fcgi?dbfrom=pubmed&amp;retmode=ref&amp;cmd=prlinks&amp;id=25812005" TargetMode="External"/><Relationship Id="rId10" Type="http://schemas.openxmlformats.org/officeDocument/2006/relationships/image" Target="../media/image84.jpeg"/><Relationship Id="rId4" Type="http://schemas.openxmlformats.org/officeDocument/2006/relationships/hyperlink" Target="http://www.ncbi.nlm.nih.gov/pubmed/?term=Mallaiah%20S%5bAuthor%5d&amp;cauthor=true&amp;cauthor_uid=25289791" TargetMode="External"/><Relationship Id="rId9" Type="http://schemas.openxmlformats.org/officeDocument/2006/relationships/image" Target="../media/image8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8.gif"/><Relationship Id="rId5" Type="http://schemas.openxmlformats.org/officeDocument/2006/relationships/image" Target="../media/image87.jpeg"/><Relationship Id="rId4" Type="http://schemas.openxmlformats.org/officeDocument/2006/relationships/image" Target="../media/image86.jpeg"/></Relationships>
</file>

<file path=ppt/slides/_rels/slide31.xml.rels><?xml version="1.0" encoding="UTF-8" standalone="yes"?>
<Relationships xmlns="http://schemas.openxmlformats.org/package/2006/relationships"><Relationship Id="rId8" Type="http://schemas.openxmlformats.org/officeDocument/2006/relationships/hyperlink" Target="https://www.ncbi.nlm.nih.gov/pubmed/?term=Zito%20Marinosci%20G%5bAuthor%5d&amp;cauthor=true&amp;cauthor_uid=24608516" TargetMode="External"/><Relationship Id="rId3" Type="http://schemas.openxmlformats.org/officeDocument/2006/relationships/hyperlink" Target="https://www.ncbi.nlm.nih.gov/pubmed/?term=De%20Robertis%20E%5bAuthor%5d&amp;cauthor=true&amp;cauthor_uid=24608516" TargetMode="External"/><Relationship Id="rId7" Type="http://schemas.openxmlformats.org/officeDocument/2006/relationships/hyperlink" Target="https://www.ncbi.nlm.nih.gov/pubmed/?term=Piazza%20O%5bAuthor%5d&amp;cauthor=true&amp;cauthor_uid=24608516" TargetMode="External"/><Relationship Id="rId2" Type="http://schemas.openxmlformats.org/officeDocument/2006/relationships/hyperlink" Target="https://www.ncbi.nlm.nih.gov/pubmed/24608516" TargetMode="External"/><Relationship Id="rId1" Type="http://schemas.openxmlformats.org/officeDocument/2006/relationships/slideLayout" Target="../slideLayouts/slideLayout2.xml"/><Relationship Id="rId6" Type="http://schemas.openxmlformats.org/officeDocument/2006/relationships/hyperlink" Target="https://www.ncbi.nlm.nih.gov/pubmed/?term=Romano%20GM%5bAuthor%5d&amp;cauthor=true&amp;cauthor_uid=24608516" TargetMode="External"/><Relationship Id="rId5" Type="http://schemas.openxmlformats.org/officeDocument/2006/relationships/hyperlink" Target="https://www.ncbi.nlm.nih.gov/pubmed/?term=Tufano%20R%5bAuthor%5d&amp;cauthor=true&amp;cauthor_uid=24608516" TargetMode="External"/><Relationship Id="rId4" Type="http://schemas.openxmlformats.org/officeDocument/2006/relationships/hyperlink" Target="https://www.ncbi.nlm.nih.gov/pubmed/?term=Kozek-Langenecker%20SA%5bAuthor%5d&amp;cauthor=true&amp;cauthor_uid=24608516" TargetMode="External"/><Relationship Id="rId9" Type="http://schemas.openxmlformats.org/officeDocument/2006/relationships/image" Target="../media/image89.jpeg"/></Relationships>
</file>

<file path=ppt/slides/_rels/slide3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emf"/></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emf"/><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3.png"/><Relationship Id="rId5" Type="http://schemas.openxmlformats.org/officeDocument/2006/relationships/package" Target="../embeddings/Documento_di_Microsoft_Word.docx"/><Relationship Id="rId4" Type="http://schemas.openxmlformats.org/officeDocument/2006/relationships/image" Target="../media/image104.jpeg"/></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jpeg"/><Relationship Id="rId4" Type="http://schemas.openxmlformats.org/officeDocument/2006/relationships/image" Target="../media/image108.png"/></Relationships>
</file>

<file path=ppt/slides/_rels/slide3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0.png"/><Relationship Id="rId4" Type="http://schemas.openxmlformats.org/officeDocument/2006/relationships/image" Target="../media/image119.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jpeg"/><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955"/>
            <a:ext cx="10750730" cy="700878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997630" y="600630"/>
            <a:ext cx="5753100" cy="584775"/>
          </a:xfrm>
          <a:prstGeom prst="rect">
            <a:avLst/>
          </a:prstGeom>
          <a:noFill/>
        </p:spPr>
        <p:txBody>
          <a:bodyPr wrap="square" rtlCol="0">
            <a:spAutoFit/>
          </a:bodyPr>
          <a:lstStyle/>
          <a:p>
            <a:pPr algn="ctr"/>
            <a:r>
              <a:rPr lang="it-IT" sz="3200" b="1" dirty="0"/>
              <a:t>EMORRAGIA POST- PARTUM</a:t>
            </a:r>
          </a:p>
        </p:txBody>
      </p:sp>
      <p:sp>
        <p:nvSpPr>
          <p:cNvPr id="8" name="Rettangolo 7"/>
          <p:cNvSpPr/>
          <p:nvPr/>
        </p:nvSpPr>
        <p:spPr>
          <a:xfrm>
            <a:off x="3656477" y="4236939"/>
            <a:ext cx="6532728" cy="2677656"/>
          </a:xfrm>
          <a:prstGeom prst="rect">
            <a:avLst/>
          </a:prstGeom>
        </p:spPr>
        <p:txBody>
          <a:bodyPr wrap="square">
            <a:spAutoFit/>
          </a:bodyPr>
          <a:lstStyle/>
          <a:p>
            <a:pPr algn="ctr">
              <a:defRPr/>
            </a:pPr>
            <a:endParaRPr lang="it-IT" altLang="it-IT" sz="2400" b="1" dirty="0">
              <a:solidFill>
                <a:srgbClr val="0070C0"/>
              </a:solidFill>
            </a:endParaRPr>
          </a:p>
          <a:p>
            <a:pPr algn="ctr">
              <a:defRPr/>
            </a:pPr>
            <a:r>
              <a:rPr lang="it-IT" altLang="it-IT" sz="2400" b="1" dirty="0">
                <a:solidFill>
                  <a:srgbClr val="0070C0"/>
                </a:solidFill>
              </a:rPr>
              <a:t>Dott.ssa C. Aromatario</a:t>
            </a:r>
          </a:p>
          <a:p>
            <a:pPr algn="ctr">
              <a:defRPr/>
            </a:pPr>
            <a:r>
              <a:rPr lang="it-IT" altLang="it-IT" sz="2400" b="1" dirty="0">
                <a:solidFill>
                  <a:srgbClr val="0070C0"/>
                </a:solidFill>
              </a:rPr>
              <a:t>Responsabile Anestesia Analgesia in Ostetricia </a:t>
            </a:r>
          </a:p>
          <a:p>
            <a:pPr algn="ctr">
              <a:defRPr/>
            </a:pPr>
            <a:r>
              <a:rPr lang="it-IT" altLang="it-IT" dirty="0">
                <a:solidFill>
                  <a:srgbClr val="0070C0"/>
                </a:solidFill>
              </a:rPr>
              <a:t>Dott.ssa M.Rizzi </a:t>
            </a:r>
          </a:p>
          <a:p>
            <a:pPr algn="ctr">
              <a:defRPr/>
            </a:pPr>
            <a:r>
              <a:rPr lang="it-IT" altLang="it-IT" b="1" dirty="0">
                <a:solidFill>
                  <a:srgbClr val="0070C0"/>
                </a:solidFill>
              </a:rPr>
              <a:t> Responsabile UOSD Gestione del Blocco Operatorio</a:t>
            </a:r>
          </a:p>
          <a:p>
            <a:pPr algn="ctr">
              <a:defRPr/>
            </a:pPr>
            <a:r>
              <a:rPr lang="it-IT" altLang="it-IT" b="1" dirty="0">
                <a:solidFill>
                  <a:srgbClr val="0070C0"/>
                </a:solidFill>
              </a:rPr>
              <a:t>AUSL PESCARA - P.O. ‘’P.O. Spirito Santo’’</a:t>
            </a:r>
          </a:p>
          <a:p>
            <a:pPr algn="ctr">
              <a:defRPr/>
            </a:pPr>
            <a:r>
              <a:rPr lang="it-IT" altLang="it-IT" b="1" dirty="0">
                <a:solidFill>
                  <a:srgbClr val="0070C0"/>
                </a:solidFill>
              </a:rPr>
              <a:t>UOSD Blocco Operatorio</a:t>
            </a:r>
          </a:p>
          <a:p>
            <a:pPr algn="ctr">
              <a:defRPr/>
            </a:pPr>
            <a:endParaRPr lang="it-IT" altLang="it-IT" b="1" i="1" dirty="0">
              <a:solidFill>
                <a:srgbClr val="0070C0"/>
              </a:solidFill>
            </a:endParaRPr>
          </a:p>
        </p:txBody>
      </p:sp>
      <p:sp>
        <p:nvSpPr>
          <p:cNvPr id="10" name="Rettangolo 9"/>
          <p:cNvSpPr/>
          <p:nvPr/>
        </p:nvSpPr>
        <p:spPr>
          <a:xfrm>
            <a:off x="1467329" y="2677511"/>
            <a:ext cx="11183981" cy="1754326"/>
          </a:xfrm>
          <a:prstGeom prst="rect">
            <a:avLst/>
          </a:prstGeom>
          <a:noFill/>
        </p:spPr>
        <p:txBody>
          <a:bodyPr wrap="square" lIns="91440" tIns="45720" rIns="91440" bIns="45720">
            <a:spAutoFit/>
          </a:bodyPr>
          <a:lstStyle/>
          <a:p>
            <a:pPr algn="ctr"/>
            <a:r>
              <a:rPr lang="it-IT" sz="3600" cap="all" dirty="0">
                <a:ln w="0">
                  <a:solidFill>
                    <a:schemeClr val="tx1"/>
                  </a:solidFill>
                </a:ln>
                <a:effectLst>
                  <a:outerShdw blurRad="38100" dist="25400" dir="5400000" algn="ctr" rotWithShape="0">
                    <a:srgbClr val="6E747A">
                      <a:alpha val="43000"/>
                    </a:srgbClr>
                  </a:outerShdw>
                </a:effectLst>
              </a:rPr>
              <a:t>protocollo di trasfusione massiva nella PPH: l’anestesista rianimatore, </a:t>
            </a:r>
            <a:br>
              <a:rPr lang="it-IT" sz="3600" cap="all" dirty="0">
                <a:ln w="0">
                  <a:solidFill>
                    <a:schemeClr val="tx1"/>
                  </a:solidFill>
                </a:ln>
                <a:effectLst>
                  <a:outerShdw blurRad="38100" dist="25400" dir="5400000" algn="ctr" rotWithShape="0">
                    <a:srgbClr val="6E747A">
                      <a:alpha val="43000"/>
                    </a:srgbClr>
                  </a:outerShdw>
                </a:effectLst>
              </a:rPr>
            </a:br>
            <a:r>
              <a:rPr lang="it-IT" sz="3600" cap="all" dirty="0">
                <a:ln w="0">
                  <a:solidFill>
                    <a:schemeClr val="tx1"/>
                  </a:solidFill>
                </a:ln>
                <a:effectLst>
                  <a:outerShdw blurRad="38100" dist="25400" dir="5400000" algn="ctr" rotWithShape="0">
                    <a:srgbClr val="6E747A">
                      <a:alpha val="43000"/>
                    </a:srgbClr>
                  </a:outerShdw>
                </a:effectLst>
              </a:rPr>
              <a:t>l’efficacia del team.</a:t>
            </a:r>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111" y="127959"/>
            <a:ext cx="2322785" cy="2219511"/>
          </a:xfrm>
          <a:prstGeom prst="rect">
            <a:avLst/>
          </a:prstGeom>
          <a:noFill/>
          <a:ln>
            <a:noFill/>
          </a:ln>
        </p:spPr>
      </p:pic>
    </p:spTree>
    <p:extLst>
      <p:ext uri="{BB962C8B-B14F-4D97-AF65-F5344CB8AC3E}">
        <p14:creationId xmlns:p14="http://schemas.microsoft.com/office/powerpoint/2010/main" val="140865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3382" y="303600"/>
            <a:ext cx="12192000" cy="875324"/>
          </a:xfrm>
        </p:spPr>
        <p:txBody>
          <a:bodyPr>
            <a:noAutofit/>
          </a:bodyPr>
          <a:lstStyle/>
          <a:p>
            <a:pPr algn="ctr"/>
            <a:r>
              <a:rPr lang="it-IT" altLang="it-IT" sz="4000" b="1" dirty="0">
                <a:solidFill>
                  <a:srgbClr val="FF0000"/>
                </a:solidFill>
                <a:latin typeface="+mn-lt"/>
                <a:ea typeface="ＭＳ Ｐゴシック" panose="020B0600070205080204" pitchFamily="34" charset="-128"/>
                <a:cs typeface="Arial" panose="020B0604020202020204" pitchFamily="34" charset="0"/>
              </a:rPr>
              <a:t>Importance of local easy-to-use action plan:</a:t>
            </a:r>
            <a:br>
              <a:rPr lang="it-IT" altLang="it-IT" sz="40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br>
            <a:r>
              <a:rPr lang="it-IT" altLang="it-IT" sz="40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it-IT" altLang="it-IT" sz="4000" b="1" cap="all" dirty="0">
                <a:solidFill>
                  <a:srgbClr val="FF0000"/>
                </a:solidFill>
                <a:latin typeface="+mn-lt"/>
                <a:ea typeface="ＭＳ Ｐゴシック" panose="020B0600070205080204" pitchFamily="34" charset="-128"/>
                <a:cs typeface="Arial" panose="020B0604020202020204" pitchFamily="34" charset="0"/>
              </a:rPr>
              <a:t>protocols guidelines </a:t>
            </a:r>
          </a:p>
        </p:txBody>
      </p:sp>
      <p:sp>
        <p:nvSpPr>
          <p:cNvPr id="24579" name="Segnaposto contenuto 2"/>
          <p:cNvSpPr>
            <a:spLocks noGrp="1"/>
          </p:cNvSpPr>
          <p:nvPr>
            <p:ph idx="1"/>
          </p:nvPr>
        </p:nvSpPr>
        <p:spPr>
          <a:xfrm>
            <a:off x="5088061" y="1364000"/>
            <a:ext cx="6302101" cy="1928259"/>
          </a:xfrm>
        </p:spPr>
        <p:txBody>
          <a:bodyPr>
            <a:normAutofit/>
          </a:bodyPr>
          <a:lstStyle/>
          <a:p>
            <a:pPr>
              <a:buFont typeface="Wingdings" panose="05000000000000000000" pitchFamily="2" charset="2"/>
              <a:buChar char="q"/>
            </a:pPr>
            <a:r>
              <a:rPr lang="it-IT" altLang="it-IT" sz="1600" b="1" dirty="0">
                <a:ea typeface="ＭＳ Ｐゴシック" panose="020B0600070205080204" pitchFamily="34" charset="-128"/>
              </a:rPr>
              <a:t>Preserve uterine contractility by physical methods and drugs</a:t>
            </a:r>
          </a:p>
          <a:p>
            <a:pPr>
              <a:buFont typeface="Wingdings" panose="05000000000000000000" pitchFamily="2" charset="2"/>
              <a:buChar char="q"/>
            </a:pPr>
            <a:r>
              <a:rPr lang="it-IT" altLang="it-IT" sz="1600" b="1" dirty="0">
                <a:ea typeface="ＭＳ Ｐゴシック" panose="020B0600070205080204" pitchFamily="34" charset="-128"/>
              </a:rPr>
              <a:t>Mantaine or sustaine hemodynamic with an appropriate hydration</a:t>
            </a:r>
          </a:p>
          <a:p>
            <a:pPr>
              <a:buFont typeface="Wingdings" panose="05000000000000000000" pitchFamily="2" charset="2"/>
              <a:buChar char="q"/>
            </a:pPr>
            <a:r>
              <a:rPr lang="it-IT" altLang="it-IT" sz="1600" b="1" dirty="0">
                <a:ea typeface="ＭＳ Ｐゴシック" panose="020B0600070205080204" pitchFamily="34" charset="-128"/>
              </a:rPr>
              <a:t>Prevention of treatment of coagulopathy</a:t>
            </a:r>
          </a:p>
          <a:p>
            <a:pPr>
              <a:buFont typeface="Wingdings" panose="05000000000000000000" pitchFamily="2" charset="2"/>
              <a:buChar char="q"/>
            </a:pPr>
            <a:r>
              <a:rPr lang="it-IT" altLang="it-IT" sz="1600" b="1" dirty="0">
                <a:ea typeface="ＭＳ Ｐゴシック" panose="020B0600070205080204" pitchFamily="34" charset="-128"/>
              </a:rPr>
              <a:t>Surgical techniques</a:t>
            </a:r>
          </a:p>
          <a:p>
            <a:pPr>
              <a:buFont typeface="Wingdings" panose="05000000000000000000" pitchFamily="2" charset="2"/>
              <a:buChar char="q"/>
            </a:pPr>
            <a:r>
              <a:rPr lang="it-IT" altLang="it-IT" sz="1600" b="1" dirty="0">
                <a:ea typeface="ＭＳ Ｐゴシック" panose="020B0600070205080204" pitchFamily="34" charset="-128"/>
              </a:rPr>
              <a:t>Pelvic artery embolization; Prophylactic preoperative occlusion of hipogastric arteries</a:t>
            </a:r>
          </a:p>
          <a:p>
            <a:pPr>
              <a:buFont typeface="Wingdings" panose="05000000000000000000" pitchFamily="2" charset="2"/>
              <a:buChar char="q"/>
            </a:pPr>
            <a:endParaRPr lang="it-IT" altLang="it-IT" sz="2400" b="1" dirty="0">
              <a:ea typeface="ＭＳ Ｐゴシック" panose="020B0600070205080204" pitchFamily="34" charset="-128"/>
            </a:endParaRPr>
          </a:p>
          <a:p>
            <a:pPr>
              <a:buFont typeface="Wingdings" panose="05000000000000000000" pitchFamily="2" charset="2"/>
              <a:buChar char="q"/>
            </a:pPr>
            <a:endParaRPr lang="it-IT" altLang="it-IT" sz="2000" dirty="0">
              <a:ea typeface="ＭＳ Ｐゴシック" panose="020B0600070205080204" pitchFamily="34" charset="-128"/>
            </a:endParaRPr>
          </a:p>
        </p:txBody>
      </p:sp>
      <p:sp>
        <p:nvSpPr>
          <p:cNvPr id="24580" name="CasellaDiTesto 4"/>
          <p:cNvSpPr txBox="1">
            <a:spLocks noChangeArrowheads="1"/>
          </p:cNvSpPr>
          <p:nvPr/>
        </p:nvSpPr>
        <p:spPr bwMode="auto">
          <a:xfrm>
            <a:off x="523922" y="2499064"/>
            <a:ext cx="41336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1600" b="1" dirty="0">
                <a:solidFill>
                  <a:srgbClr val="00B050"/>
                </a:solidFill>
                <a:latin typeface="+mn-lt"/>
              </a:rPr>
              <a:t>GESTIONE MULTIDISCIPLINARE</a:t>
            </a:r>
          </a:p>
          <a:p>
            <a:pPr algn="ctr">
              <a:spcBef>
                <a:spcPct val="0"/>
              </a:spcBef>
              <a:buFontTx/>
              <a:buNone/>
            </a:pPr>
            <a:r>
              <a:rPr lang="it-IT" altLang="it-IT" sz="1600" b="1" dirty="0">
                <a:solidFill>
                  <a:srgbClr val="00B050"/>
                </a:solidFill>
                <a:latin typeface="+mn-lt"/>
              </a:rPr>
              <a:t>DELL</a:t>
            </a:r>
            <a:r>
              <a:rPr lang="ja-JP" altLang="it-IT" sz="1600" b="1" dirty="0">
                <a:solidFill>
                  <a:srgbClr val="00B050"/>
                </a:solidFill>
                <a:latin typeface="+mn-lt"/>
              </a:rPr>
              <a:t>’</a:t>
            </a:r>
            <a:r>
              <a:rPr lang="it-IT" altLang="ja-JP" sz="1600" b="1" dirty="0">
                <a:solidFill>
                  <a:srgbClr val="00B050"/>
                </a:solidFill>
                <a:latin typeface="+mn-lt"/>
              </a:rPr>
              <a:t>EMORRAGIA POST-PARTUM</a:t>
            </a:r>
          </a:p>
          <a:p>
            <a:pPr algn="ctr">
              <a:spcBef>
                <a:spcPct val="0"/>
              </a:spcBef>
              <a:buFontTx/>
              <a:buNone/>
            </a:pPr>
            <a:r>
              <a:rPr lang="it-IT" altLang="it-IT" sz="1600" b="1" dirty="0">
                <a:solidFill>
                  <a:srgbClr val="00B050"/>
                </a:solidFill>
                <a:latin typeface="+mn-lt"/>
              </a:rPr>
              <a:t>2013</a:t>
            </a:r>
          </a:p>
        </p:txBody>
      </p:sp>
      <p:pic>
        <p:nvPicPr>
          <p:cNvPr id="24583" name="Immagin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050" y="1561572"/>
            <a:ext cx="656773" cy="45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magin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9010" y="1140957"/>
            <a:ext cx="9207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magin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104" y="1364335"/>
            <a:ext cx="50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isultati immagini per sirm radiologi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88" t="22050" r="10495" b="16173"/>
          <a:stretch/>
        </p:blipFill>
        <p:spPr bwMode="auto">
          <a:xfrm>
            <a:off x="1891711" y="1808667"/>
            <a:ext cx="1398044" cy="705863"/>
          </a:xfrm>
          <a:prstGeom prst="rect">
            <a:avLst/>
          </a:prstGeom>
          <a:noFill/>
          <a:extLst>
            <a:ext uri="{909E8E84-426E-40DD-AFC4-6F175D3DCCD1}">
              <a14:hiddenFill xmlns:a14="http://schemas.microsoft.com/office/drawing/2010/main">
                <a:solidFill>
                  <a:srgbClr val="FFFFFF"/>
                </a:solidFill>
              </a14:hiddenFill>
            </a:ext>
          </a:extLst>
        </p:spPr>
      </p:pic>
      <p:sp>
        <p:nvSpPr>
          <p:cNvPr id="3" name="Parentesi graffa aperta 2"/>
          <p:cNvSpPr/>
          <p:nvPr/>
        </p:nvSpPr>
        <p:spPr>
          <a:xfrm>
            <a:off x="4234524" y="1602312"/>
            <a:ext cx="771681" cy="1348095"/>
          </a:xfrm>
          <a:prstGeom prst="leftBrace">
            <a:avLst>
              <a:gd name="adj1" fmla="val 4837"/>
              <a:gd name="adj2" fmla="val 49341"/>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pic>
        <p:nvPicPr>
          <p:cNvPr id="11" name="Immagine 10">
            <a:extLst>
              <a:ext uri="{FF2B5EF4-FFF2-40B4-BE49-F238E27FC236}">
                <a16:creationId xmlns:a16="http://schemas.microsoft.com/office/drawing/2014/main" id="{AAAA5E00-7BF5-4BE5-87A3-F88EC10DFA53}"/>
              </a:ext>
            </a:extLst>
          </p:cNvPr>
          <p:cNvPicPr>
            <a:picLocks noChangeAspect="1"/>
          </p:cNvPicPr>
          <p:nvPr/>
        </p:nvPicPr>
        <p:blipFill>
          <a:blip r:embed="rId6"/>
          <a:stretch>
            <a:fillRect/>
          </a:stretch>
        </p:blipFill>
        <p:spPr>
          <a:xfrm>
            <a:off x="523922" y="3348760"/>
            <a:ext cx="4564139" cy="3462349"/>
          </a:xfrm>
          <a:prstGeom prst="rect">
            <a:avLst/>
          </a:prstGeom>
          <a:ln>
            <a:solidFill>
              <a:schemeClr val="tx1"/>
            </a:solidFill>
          </a:ln>
        </p:spPr>
      </p:pic>
      <p:pic>
        <p:nvPicPr>
          <p:cNvPr id="4" name="Immagine 3"/>
          <p:cNvPicPr>
            <a:picLocks noChangeAspect="1"/>
          </p:cNvPicPr>
          <p:nvPr/>
        </p:nvPicPr>
        <p:blipFill rotWithShape="1">
          <a:blip r:embed="rId7" cstate="print"/>
          <a:srcRect l="20821" t="20085" r="14030" b="17198"/>
          <a:stretch/>
        </p:blipFill>
        <p:spPr>
          <a:xfrm>
            <a:off x="7822717" y="3348760"/>
            <a:ext cx="2475790" cy="1339989"/>
          </a:xfrm>
          <a:prstGeom prst="rect">
            <a:avLst/>
          </a:prstGeom>
        </p:spPr>
      </p:pic>
      <p:pic>
        <p:nvPicPr>
          <p:cNvPr id="13" name="Immagine 12"/>
          <p:cNvPicPr>
            <a:picLocks noChangeAspect="1"/>
          </p:cNvPicPr>
          <p:nvPr/>
        </p:nvPicPr>
        <p:blipFill rotWithShape="1">
          <a:blip r:embed="rId8"/>
          <a:srcRect l="32799" t="22075" r="20298" b="14610"/>
          <a:stretch/>
        </p:blipFill>
        <p:spPr>
          <a:xfrm>
            <a:off x="4690013" y="3330061"/>
            <a:ext cx="3043450" cy="2309826"/>
          </a:xfrm>
          <a:prstGeom prst="rect">
            <a:avLst/>
          </a:prstGeom>
        </p:spPr>
      </p:pic>
      <p:pic>
        <p:nvPicPr>
          <p:cNvPr id="14" name="Immagine 13"/>
          <p:cNvPicPr>
            <a:picLocks noChangeAspect="1"/>
          </p:cNvPicPr>
          <p:nvPr/>
        </p:nvPicPr>
        <p:blipFill rotWithShape="1">
          <a:blip r:embed="rId9" cstate="print"/>
          <a:srcRect l="24067" t="20682" r="11455" b="16004"/>
          <a:stretch/>
        </p:blipFill>
        <p:spPr>
          <a:xfrm>
            <a:off x="8774423" y="4777220"/>
            <a:ext cx="3125131" cy="1725333"/>
          </a:xfrm>
          <a:prstGeom prst="rect">
            <a:avLst/>
          </a:prstGeom>
        </p:spPr>
      </p:pic>
    </p:spTree>
    <p:extLst>
      <p:ext uri="{BB962C8B-B14F-4D97-AF65-F5344CB8AC3E}">
        <p14:creationId xmlns:p14="http://schemas.microsoft.com/office/powerpoint/2010/main" val="28534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E9ABF-F998-4656-8607-4396F1BE7C48}"/>
              </a:ext>
            </a:extLst>
          </p:cNvPr>
          <p:cNvSpPr>
            <a:spLocks noGrp="1"/>
          </p:cNvSpPr>
          <p:nvPr>
            <p:ph type="title"/>
          </p:nvPr>
        </p:nvSpPr>
        <p:spPr>
          <a:xfrm>
            <a:off x="92766" y="246062"/>
            <a:ext cx="10515600" cy="1325563"/>
          </a:xfrm>
        </p:spPr>
        <p:txBody>
          <a:bodyPr>
            <a:normAutofit/>
          </a:bodyPr>
          <a:lstStyle/>
          <a:p>
            <a:pPr algn="ctr"/>
            <a:r>
              <a:rPr lang="it-IT" sz="4800" b="1" dirty="0">
                <a:solidFill>
                  <a:srgbClr val="FF0000"/>
                </a:solidFill>
                <a:latin typeface="+mn-lt"/>
              </a:rPr>
              <a:t>DEFINIZIONE di EPP PRIMARIA</a:t>
            </a:r>
          </a:p>
        </p:txBody>
      </p:sp>
      <p:sp>
        <p:nvSpPr>
          <p:cNvPr id="3" name="Segnaposto contenuto 2">
            <a:extLst>
              <a:ext uri="{FF2B5EF4-FFF2-40B4-BE49-F238E27FC236}">
                <a16:creationId xmlns:a16="http://schemas.microsoft.com/office/drawing/2014/main" id="{99C72B2E-CAD1-4121-B2EF-A9789DD5032E}"/>
              </a:ext>
            </a:extLst>
          </p:cNvPr>
          <p:cNvSpPr>
            <a:spLocks noGrp="1"/>
          </p:cNvSpPr>
          <p:nvPr>
            <p:ph idx="1"/>
          </p:nvPr>
        </p:nvSpPr>
        <p:spPr>
          <a:xfrm>
            <a:off x="508100" y="1571625"/>
            <a:ext cx="10515600" cy="4351338"/>
          </a:xfrm>
        </p:spPr>
        <p:txBody>
          <a:bodyPr/>
          <a:lstStyle/>
          <a:p>
            <a:r>
              <a:rPr lang="it-IT" sz="3200" b="1" dirty="0">
                <a:solidFill>
                  <a:schemeClr val="accent1"/>
                </a:solidFill>
              </a:rPr>
              <a:t>EPP minore </a:t>
            </a:r>
            <a:r>
              <a:rPr lang="it-IT" sz="3200" dirty="0">
                <a:solidFill>
                  <a:schemeClr val="accent1"/>
                </a:solidFill>
              </a:rPr>
              <a:t>in caso di perdita ematica tra 500 e 1000 ml</a:t>
            </a:r>
          </a:p>
          <a:p>
            <a:pPr marL="0" indent="0">
              <a:buNone/>
            </a:pPr>
            <a:endParaRPr lang="it-IT" sz="3200" dirty="0"/>
          </a:p>
          <a:p>
            <a:r>
              <a:rPr lang="it-IT" sz="3200" b="1" dirty="0">
                <a:solidFill>
                  <a:schemeClr val="accent1"/>
                </a:solidFill>
              </a:rPr>
              <a:t>EPP maggiore </a:t>
            </a:r>
            <a:r>
              <a:rPr lang="it-IT" sz="3200" dirty="0">
                <a:solidFill>
                  <a:schemeClr val="accent1"/>
                </a:solidFill>
              </a:rPr>
              <a:t>in caso di perdita stimata &gt; 1000 ml:</a:t>
            </a:r>
          </a:p>
        </p:txBody>
      </p:sp>
      <p:sp>
        <p:nvSpPr>
          <p:cNvPr id="4" name="CasellaDiTesto 3">
            <a:extLst>
              <a:ext uri="{FF2B5EF4-FFF2-40B4-BE49-F238E27FC236}">
                <a16:creationId xmlns:a16="http://schemas.microsoft.com/office/drawing/2014/main" id="{BCA0F317-2F6D-4700-9CB3-3E5DF845B112}"/>
              </a:ext>
            </a:extLst>
          </p:cNvPr>
          <p:cNvSpPr txBox="1"/>
          <p:nvPr/>
        </p:nvSpPr>
        <p:spPr>
          <a:xfrm>
            <a:off x="360577" y="3252422"/>
            <a:ext cx="11661914" cy="2554545"/>
          </a:xfrm>
          <a:prstGeom prst="rect">
            <a:avLst/>
          </a:prstGeom>
          <a:noFill/>
        </p:spPr>
        <p:txBody>
          <a:bodyPr wrap="square" rtlCol="0">
            <a:spAutoFit/>
          </a:bodyPr>
          <a:lstStyle/>
          <a:p>
            <a:r>
              <a:rPr lang="it-IT" sz="3200" dirty="0"/>
              <a:t>-EPP </a:t>
            </a:r>
            <a:r>
              <a:rPr lang="it-IT" sz="3200" b="1" dirty="0"/>
              <a:t>maggiore </a:t>
            </a:r>
            <a:r>
              <a:rPr lang="it-IT" sz="3200" b="1" dirty="0">
                <a:solidFill>
                  <a:srgbClr val="00B0F0"/>
                </a:solidFill>
              </a:rPr>
              <a:t>controllata</a:t>
            </a:r>
            <a:r>
              <a:rPr lang="it-IT" sz="3200" b="1" dirty="0"/>
              <a:t> </a:t>
            </a:r>
            <a:r>
              <a:rPr lang="it-IT" sz="3200" dirty="0"/>
              <a:t>con compromissione delle condizioni  materne che richiede monitoraggio attento</a:t>
            </a:r>
          </a:p>
          <a:p>
            <a:r>
              <a:rPr lang="it-IT" sz="3200" dirty="0"/>
              <a:t>-EPP </a:t>
            </a:r>
            <a:r>
              <a:rPr lang="it-IT" sz="3200" b="1" dirty="0"/>
              <a:t>maggiore </a:t>
            </a:r>
            <a:r>
              <a:rPr lang="it-IT" sz="3200" b="1" dirty="0">
                <a:solidFill>
                  <a:srgbClr val="00B0F0"/>
                </a:solidFill>
              </a:rPr>
              <a:t>persistent</a:t>
            </a:r>
            <a:r>
              <a:rPr lang="it-IT" sz="3200" b="1" dirty="0">
                <a:solidFill>
                  <a:schemeClr val="accent1"/>
                </a:solidFill>
              </a:rPr>
              <a:t>e</a:t>
            </a:r>
            <a:r>
              <a:rPr lang="it-IT" sz="3200" b="1" dirty="0"/>
              <a:t> </a:t>
            </a:r>
            <a:r>
              <a:rPr lang="it-IT" sz="3200" dirty="0"/>
              <a:t>in caso di perdita ematica non controllata e/o segni di</a:t>
            </a:r>
            <a:r>
              <a:rPr lang="it-IT" sz="3200" b="1" dirty="0"/>
              <a:t> shock </a:t>
            </a:r>
            <a:r>
              <a:rPr lang="it-IT" sz="3200" dirty="0"/>
              <a:t>clinico con una compromissione delle condizioni materne che comporta un pericolo immediato per la vita della donna</a:t>
            </a:r>
          </a:p>
        </p:txBody>
      </p:sp>
      <p:pic>
        <p:nvPicPr>
          <p:cNvPr id="8" name="Immagine 7">
            <a:extLst>
              <a:ext uri="{FF2B5EF4-FFF2-40B4-BE49-F238E27FC236}">
                <a16:creationId xmlns:a16="http://schemas.microsoft.com/office/drawing/2014/main" id="{854FF56F-0B1B-4A0A-B827-8D5EB0355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76" y="0"/>
            <a:ext cx="2905125" cy="1571625"/>
          </a:xfrm>
          <a:prstGeom prst="rect">
            <a:avLst/>
          </a:prstGeom>
        </p:spPr>
      </p:pic>
      <p:sp>
        <p:nvSpPr>
          <p:cNvPr id="5" name="Rettangolo 4"/>
          <p:cNvSpPr/>
          <p:nvPr/>
        </p:nvSpPr>
        <p:spPr>
          <a:xfrm>
            <a:off x="706963" y="5922963"/>
            <a:ext cx="10969142" cy="584775"/>
          </a:xfrm>
          <a:prstGeom prst="rect">
            <a:avLst/>
          </a:prstGeom>
        </p:spPr>
        <p:txBody>
          <a:bodyPr wrap="square">
            <a:spAutoFit/>
          </a:bodyPr>
          <a:lstStyle/>
          <a:p>
            <a:r>
              <a:rPr lang="it-IT" sz="3200" dirty="0"/>
              <a:t> </a:t>
            </a:r>
            <a:r>
              <a:rPr lang="it-IT" sz="3200" b="1" dirty="0">
                <a:solidFill>
                  <a:srgbClr val="00B0F0"/>
                </a:solidFill>
              </a:rPr>
              <a:t>perdite più di 1000 ml, trasfusione di almeno 4U, segni di shock </a:t>
            </a:r>
          </a:p>
        </p:txBody>
      </p:sp>
    </p:spTree>
    <p:extLst>
      <p:ext uri="{BB962C8B-B14F-4D97-AF65-F5344CB8AC3E}">
        <p14:creationId xmlns:p14="http://schemas.microsoft.com/office/powerpoint/2010/main" val="80337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0" y="-56171"/>
            <a:ext cx="12191999" cy="1716159"/>
          </a:xfrm>
        </p:spPr>
        <p:txBody>
          <a:bodyPr>
            <a:normAutofit/>
          </a:bodyPr>
          <a:lstStyle/>
          <a:p>
            <a:pPr algn="ctr"/>
            <a:r>
              <a:rPr lang="it-IT" altLang="it-IT" sz="4800" b="1" cap="all" dirty="0">
                <a:solidFill>
                  <a:srgbClr val="FF0000"/>
                </a:solidFill>
                <a:latin typeface="+mn-lt"/>
              </a:rPr>
              <a:t>Incidenza</a:t>
            </a:r>
          </a:p>
        </p:txBody>
      </p:sp>
      <p:sp>
        <p:nvSpPr>
          <p:cNvPr id="9219" name="Segnaposto contenuto 2"/>
          <p:cNvSpPr>
            <a:spLocks noGrp="1"/>
          </p:cNvSpPr>
          <p:nvPr>
            <p:ph idx="1"/>
          </p:nvPr>
        </p:nvSpPr>
        <p:spPr>
          <a:xfrm>
            <a:off x="1536178" y="1991511"/>
            <a:ext cx="9616128" cy="5732462"/>
          </a:xfrm>
        </p:spPr>
        <p:txBody>
          <a:bodyPr>
            <a:normAutofit/>
          </a:bodyPr>
          <a:lstStyle/>
          <a:p>
            <a:pPr marL="0" indent="0">
              <a:buFont typeface="Arial" pitchFamily="34" charset="0"/>
              <a:buNone/>
            </a:pPr>
            <a:r>
              <a:rPr lang="it-IT" altLang="it-IT" dirty="0"/>
              <a:t>L</a:t>
            </a:r>
            <a:r>
              <a:rPr lang="ja-JP" altLang="it-IT" dirty="0"/>
              <a:t>’</a:t>
            </a:r>
            <a:r>
              <a:rPr lang="it-IT" altLang="ja-JP" dirty="0"/>
              <a:t> emorragia ostetrica è la principale causa di morte materna;</a:t>
            </a:r>
          </a:p>
          <a:p>
            <a:pPr marL="0" indent="0">
              <a:buFont typeface="Arial" pitchFamily="34" charset="0"/>
              <a:buNone/>
            </a:pPr>
            <a:r>
              <a:rPr lang="it-IT" altLang="it-IT" dirty="0"/>
              <a:t>la stima è di 132.000 decessi / anno nel mondo</a:t>
            </a:r>
          </a:p>
          <a:p>
            <a:pPr marL="0" indent="0">
              <a:buFont typeface="Arial" pitchFamily="34" charset="0"/>
              <a:buNone/>
            </a:pPr>
            <a:r>
              <a:rPr lang="it-IT" altLang="it-IT" dirty="0"/>
              <a:t>E</a:t>
            </a:r>
            <a:r>
              <a:rPr lang="ja-JP" altLang="it-IT" dirty="0"/>
              <a:t>’</a:t>
            </a:r>
            <a:r>
              <a:rPr lang="it-IT" altLang="ja-JP" dirty="0"/>
              <a:t> la causa del 25% dei decessi di donne fertili nei Paesi sottosviluppati</a:t>
            </a:r>
          </a:p>
          <a:p>
            <a:pPr marL="0" indent="0">
              <a:buFont typeface="Arial" pitchFamily="34" charset="0"/>
              <a:buNone/>
            </a:pPr>
            <a:endParaRPr lang="it-IT" altLang="it-IT" dirty="0"/>
          </a:p>
          <a:p>
            <a:pPr marL="0" indent="0">
              <a:buFont typeface="Arial" pitchFamily="34" charset="0"/>
              <a:buNone/>
            </a:pPr>
            <a:endParaRPr lang="it-IT" altLang="it-IT" dirty="0"/>
          </a:p>
          <a:p>
            <a:pPr marL="0" indent="0">
              <a:buFont typeface="Arial" pitchFamily="34" charset="0"/>
              <a:buNone/>
            </a:pPr>
            <a:endParaRPr lang="it-IT" altLang="it-IT" dirty="0"/>
          </a:p>
          <a:p>
            <a:pPr marL="0" indent="0">
              <a:buFont typeface="Arial" pitchFamily="34" charset="0"/>
              <a:buNone/>
            </a:pPr>
            <a:r>
              <a:rPr lang="it-IT" altLang="it-IT" dirty="0"/>
              <a:t>Determina importante morbidità (isterectomia) ed è la causa ostetrica più frequente di ricovero in RIA</a:t>
            </a:r>
          </a:p>
          <a:p>
            <a:pPr marL="0" indent="0">
              <a:buFont typeface="Arial" pitchFamily="34" charset="0"/>
              <a:buNone/>
            </a:pPr>
            <a:endParaRPr lang="it-IT" altLang="it-IT" sz="2400" dirty="0"/>
          </a:p>
        </p:txBody>
      </p:sp>
      <p:pic>
        <p:nvPicPr>
          <p:cNvPr id="4" name="Immagine 3">
            <a:extLst>
              <a:ext uri="{FF2B5EF4-FFF2-40B4-BE49-F238E27FC236}">
                <a16:creationId xmlns:a16="http://schemas.microsoft.com/office/drawing/2014/main" id="{DA929C34-CDD3-4413-98F5-C2DD37B92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3753" y="109183"/>
            <a:ext cx="2655347" cy="1991510"/>
          </a:xfrm>
          <a:prstGeom prst="rect">
            <a:avLst/>
          </a:prstGeom>
        </p:spPr>
      </p:pic>
      <p:pic>
        <p:nvPicPr>
          <p:cNvPr id="3" name="Immagine 2">
            <a:extLst>
              <a:ext uri="{FF2B5EF4-FFF2-40B4-BE49-F238E27FC236}">
                <a16:creationId xmlns:a16="http://schemas.microsoft.com/office/drawing/2014/main" id="{474F3D0D-8597-4518-9AAE-CE542A6A3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71825" cy="1905000"/>
          </a:xfrm>
          <a:prstGeom prst="rect">
            <a:avLst/>
          </a:prstGeom>
        </p:spPr>
      </p:pic>
      <p:pic>
        <p:nvPicPr>
          <p:cNvPr id="6146" name="Picture 2" descr="Risultati immagini per emergenza ostet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695" y="3548428"/>
            <a:ext cx="3270607" cy="163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1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23FF87C-0B00-4761-A1B4-067947C2154B}"/>
              </a:ext>
            </a:extLst>
          </p:cNvPr>
          <p:cNvSpPr>
            <a:spLocks noGrp="1"/>
          </p:cNvSpPr>
          <p:nvPr>
            <p:ph idx="1"/>
          </p:nvPr>
        </p:nvSpPr>
        <p:spPr>
          <a:xfrm>
            <a:off x="0" y="1559004"/>
            <a:ext cx="12192000" cy="6858000"/>
          </a:xfrm>
        </p:spPr>
        <p:txBody>
          <a:bodyPr/>
          <a:lstStyle/>
          <a:p>
            <a:pPr marL="0" indent="0" algn="ctr">
              <a:buNone/>
            </a:pPr>
            <a:r>
              <a:rPr lang="it-IT" sz="2400" dirty="0"/>
              <a:t>In Italia ogni anno perdono la vita 16 donne per emorragia post-partum (EPP)</a:t>
            </a:r>
          </a:p>
          <a:p>
            <a:pPr marL="0" indent="0" algn="ctr">
              <a:buNone/>
            </a:pPr>
            <a:r>
              <a:rPr lang="it-IT" sz="2400" dirty="0"/>
              <a:t>Un trattamento sub-ottimale è rintracciabile  fino al 70% dei casi, </a:t>
            </a:r>
          </a:p>
          <a:p>
            <a:pPr marL="0" indent="0" algn="ctr">
              <a:buNone/>
            </a:pPr>
            <a:r>
              <a:rPr lang="it-IT" sz="2400" dirty="0"/>
              <a:t>quindi migliorando lo standard care potremmo salvare 7-10 donne all’anno.</a:t>
            </a:r>
          </a:p>
          <a:p>
            <a:pPr marL="0" indent="0" algn="ctr">
              <a:buNone/>
            </a:pPr>
            <a:r>
              <a:rPr lang="it-IT" sz="2600" b="1" dirty="0">
                <a:solidFill>
                  <a:srgbClr val="FF0000"/>
                </a:solidFill>
              </a:rPr>
              <a:t>Criticità assistenziali in caso di EPP</a:t>
            </a:r>
          </a:p>
          <a:p>
            <a:r>
              <a:rPr lang="it-IT" sz="2000" dirty="0"/>
              <a:t>Inappropriatezza delle indicazioni al taglio cesareo </a:t>
            </a:r>
          </a:p>
          <a:p>
            <a:r>
              <a:rPr lang="it-IT" sz="2000" dirty="0"/>
              <a:t>Inappropriato monitoraggio della puerpera nell’immediato post-partum e nelle prime 24h</a:t>
            </a:r>
          </a:p>
          <a:p>
            <a:r>
              <a:rPr lang="it-IT" sz="2000" dirty="0"/>
              <a:t>Inadeguata comunicazione tra i professionisti</a:t>
            </a:r>
          </a:p>
          <a:p>
            <a:r>
              <a:rPr lang="it-IT" sz="2000" dirty="0"/>
              <a:t>Incapacità di valutare la gravità del problema</a:t>
            </a:r>
          </a:p>
          <a:p>
            <a:r>
              <a:rPr lang="it-IT" sz="2000" dirty="0"/>
              <a:t>Ritardo nella diagnosi e nel trattamento</a:t>
            </a:r>
          </a:p>
          <a:p>
            <a:r>
              <a:rPr lang="it-IT" sz="2000" dirty="0"/>
              <a:t>Assistenza inappropriata della gravidanza</a:t>
            </a:r>
          </a:p>
          <a:p>
            <a:r>
              <a:rPr lang="it-IT" sz="2000" dirty="0"/>
              <a:t>Mancata richiesta e/o approvvigionamento di sangue ed emoderivati nei tempi opportuni</a:t>
            </a:r>
          </a:p>
          <a:p>
            <a:pPr marL="0" indent="0">
              <a:buNone/>
            </a:pPr>
            <a:endParaRPr lang="it-IT" dirty="0"/>
          </a:p>
          <a:p>
            <a:pPr marL="0" indent="0">
              <a:buNone/>
            </a:pPr>
            <a:endParaRPr lang="it-IT" dirty="0"/>
          </a:p>
          <a:p>
            <a:pPr marL="0" indent="0">
              <a:buNone/>
            </a:pPr>
            <a:endParaRPr lang="it-IT" dirty="0"/>
          </a:p>
        </p:txBody>
      </p:sp>
      <p:sp>
        <p:nvSpPr>
          <p:cNvPr id="7" name="CasellaDiTesto 6">
            <a:extLst>
              <a:ext uri="{FF2B5EF4-FFF2-40B4-BE49-F238E27FC236}">
                <a16:creationId xmlns:a16="http://schemas.microsoft.com/office/drawing/2014/main" id="{DA5D485F-BD4A-4AF0-84AE-3172519FA358}"/>
              </a:ext>
            </a:extLst>
          </p:cNvPr>
          <p:cNvSpPr txBox="1"/>
          <p:nvPr/>
        </p:nvSpPr>
        <p:spPr>
          <a:xfrm>
            <a:off x="234794" y="6363803"/>
            <a:ext cx="2147966" cy="400110"/>
          </a:xfrm>
          <a:prstGeom prst="rect">
            <a:avLst/>
          </a:prstGeom>
          <a:noFill/>
        </p:spPr>
        <p:txBody>
          <a:bodyPr wrap="square" rtlCol="0">
            <a:spAutoFit/>
          </a:bodyPr>
          <a:lstStyle/>
          <a:p>
            <a:r>
              <a:rPr lang="it-IT" sz="2000" i="1" dirty="0">
                <a:solidFill>
                  <a:srgbClr val="00B050"/>
                </a:solidFill>
              </a:rPr>
              <a:t>www.iss.it/itoss/</a:t>
            </a:r>
          </a:p>
        </p:txBody>
      </p:sp>
      <p:pic>
        <p:nvPicPr>
          <p:cNvPr id="8" name="Immagine 7">
            <a:extLst>
              <a:ext uri="{FF2B5EF4-FFF2-40B4-BE49-F238E27FC236}">
                <a16:creationId xmlns:a16="http://schemas.microsoft.com/office/drawing/2014/main" id="{921F4510-0CE0-469A-A30F-2AC0649243B0}"/>
              </a:ext>
            </a:extLst>
          </p:cNvPr>
          <p:cNvPicPr>
            <a:picLocks noChangeAspect="1"/>
          </p:cNvPicPr>
          <p:nvPr/>
        </p:nvPicPr>
        <p:blipFill>
          <a:blip r:embed="rId2" cstate="print"/>
          <a:stretch>
            <a:fillRect/>
          </a:stretch>
        </p:blipFill>
        <p:spPr>
          <a:xfrm>
            <a:off x="1232400" y="63690"/>
            <a:ext cx="733458" cy="546125"/>
          </a:xfrm>
          <a:prstGeom prst="rect">
            <a:avLst/>
          </a:prstGeom>
        </p:spPr>
      </p:pic>
      <p:pic>
        <p:nvPicPr>
          <p:cNvPr id="9" name="Immagine 8">
            <a:extLst>
              <a:ext uri="{FF2B5EF4-FFF2-40B4-BE49-F238E27FC236}">
                <a16:creationId xmlns:a16="http://schemas.microsoft.com/office/drawing/2014/main" id="{E6B46632-12D9-4D8B-AC7C-3B69239FC52A}"/>
              </a:ext>
            </a:extLst>
          </p:cNvPr>
          <p:cNvPicPr>
            <a:picLocks noChangeAspect="1"/>
          </p:cNvPicPr>
          <p:nvPr/>
        </p:nvPicPr>
        <p:blipFill>
          <a:blip r:embed="rId3" cstate="print"/>
          <a:stretch>
            <a:fillRect/>
          </a:stretch>
        </p:blipFill>
        <p:spPr>
          <a:xfrm>
            <a:off x="2872039" y="103448"/>
            <a:ext cx="495291" cy="463267"/>
          </a:xfrm>
          <a:prstGeom prst="rect">
            <a:avLst/>
          </a:prstGeom>
        </p:spPr>
      </p:pic>
      <p:pic>
        <p:nvPicPr>
          <p:cNvPr id="10" name="Immagine 9">
            <a:extLst>
              <a:ext uri="{FF2B5EF4-FFF2-40B4-BE49-F238E27FC236}">
                <a16:creationId xmlns:a16="http://schemas.microsoft.com/office/drawing/2014/main" id="{5FC4FF18-8525-43E6-8337-0845D5049156}"/>
              </a:ext>
            </a:extLst>
          </p:cNvPr>
          <p:cNvPicPr>
            <a:picLocks noChangeAspect="1"/>
          </p:cNvPicPr>
          <p:nvPr/>
        </p:nvPicPr>
        <p:blipFill>
          <a:blip r:embed="rId4" cstate="print"/>
          <a:stretch>
            <a:fillRect/>
          </a:stretch>
        </p:blipFill>
        <p:spPr>
          <a:xfrm>
            <a:off x="2095192" y="166826"/>
            <a:ext cx="580707" cy="451661"/>
          </a:xfrm>
          <a:prstGeom prst="rect">
            <a:avLst/>
          </a:prstGeom>
        </p:spPr>
      </p:pic>
      <p:sp>
        <p:nvSpPr>
          <p:cNvPr id="11" name="Rettangolo 10">
            <a:extLst>
              <a:ext uri="{FF2B5EF4-FFF2-40B4-BE49-F238E27FC236}">
                <a16:creationId xmlns:a16="http://schemas.microsoft.com/office/drawing/2014/main" id="{28936B9E-D84C-4236-AD1E-F321AE56518B}"/>
              </a:ext>
            </a:extLst>
          </p:cNvPr>
          <p:cNvSpPr/>
          <p:nvPr/>
        </p:nvSpPr>
        <p:spPr>
          <a:xfrm>
            <a:off x="-665240" y="673247"/>
            <a:ext cx="6096000" cy="830997"/>
          </a:xfrm>
          <a:prstGeom prst="rect">
            <a:avLst/>
          </a:prstGeom>
        </p:spPr>
        <p:txBody>
          <a:bodyPr>
            <a:spAutoFit/>
          </a:bodyPr>
          <a:lstStyle/>
          <a:p>
            <a:pPr algn="ctr"/>
            <a:r>
              <a:rPr lang="it-IT" sz="2400" b="1" dirty="0">
                <a:solidFill>
                  <a:srgbClr val="669A33"/>
                </a:solidFill>
                <a:latin typeface="Verdana-Bold"/>
              </a:rPr>
              <a:t>L’emorragia del Post Partum</a:t>
            </a:r>
          </a:p>
          <a:p>
            <a:pPr algn="ctr"/>
            <a:r>
              <a:rPr lang="it-IT" sz="2400" b="1" i="1" dirty="0">
                <a:solidFill>
                  <a:srgbClr val="669A33"/>
                </a:solidFill>
                <a:latin typeface="Verdana-Bold"/>
              </a:rPr>
              <a:t>Dossier 2016</a:t>
            </a:r>
            <a:endParaRPr lang="it-IT" sz="2400" i="1" dirty="0"/>
          </a:p>
        </p:txBody>
      </p:sp>
      <p:pic>
        <p:nvPicPr>
          <p:cNvPr id="13" name="Immagine 12">
            <a:extLst>
              <a:ext uri="{FF2B5EF4-FFF2-40B4-BE49-F238E27FC236}">
                <a16:creationId xmlns:a16="http://schemas.microsoft.com/office/drawing/2014/main" id="{4A6CDC7C-365A-44F2-AADA-9F7D1487A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0894" y="6113673"/>
            <a:ext cx="2667003" cy="528638"/>
          </a:xfrm>
          <a:prstGeom prst="rect">
            <a:avLst/>
          </a:prstGeom>
        </p:spPr>
      </p:pic>
      <p:sp>
        <p:nvSpPr>
          <p:cNvPr id="14" name="CasellaDiTesto 13">
            <a:extLst>
              <a:ext uri="{FF2B5EF4-FFF2-40B4-BE49-F238E27FC236}">
                <a16:creationId xmlns:a16="http://schemas.microsoft.com/office/drawing/2014/main" id="{BF4ABD20-B794-4F7E-85CB-278A242B18D5}"/>
              </a:ext>
            </a:extLst>
          </p:cNvPr>
          <p:cNvSpPr txBox="1"/>
          <p:nvPr/>
        </p:nvSpPr>
        <p:spPr>
          <a:xfrm>
            <a:off x="10144812" y="6563858"/>
            <a:ext cx="2073349" cy="261610"/>
          </a:xfrm>
          <a:prstGeom prst="rect">
            <a:avLst/>
          </a:prstGeom>
          <a:noFill/>
        </p:spPr>
        <p:txBody>
          <a:bodyPr wrap="square" rtlCol="0">
            <a:spAutoFit/>
          </a:bodyPr>
          <a:lstStyle/>
          <a:p>
            <a:r>
              <a:rPr lang="it-IT" sz="1100" b="1" dirty="0">
                <a:solidFill>
                  <a:srgbClr val="0070C0"/>
                </a:solidFill>
              </a:rPr>
              <a:t>TAVOLO TECNICO 2017</a:t>
            </a:r>
          </a:p>
        </p:txBody>
      </p:sp>
      <p:sp>
        <p:nvSpPr>
          <p:cNvPr id="12" name="CasellaDiTesto 11">
            <a:extLst>
              <a:ext uri="{FF2B5EF4-FFF2-40B4-BE49-F238E27FC236}">
                <a16:creationId xmlns:a16="http://schemas.microsoft.com/office/drawing/2014/main" id="{25499C0C-AF32-4F4F-93AD-0A34F361DA81}"/>
              </a:ext>
            </a:extLst>
          </p:cNvPr>
          <p:cNvSpPr txBox="1"/>
          <p:nvPr/>
        </p:nvSpPr>
        <p:spPr>
          <a:xfrm>
            <a:off x="6096000" y="145611"/>
            <a:ext cx="4943475" cy="1200329"/>
          </a:xfrm>
          <a:prstGeom prst="rect">
            <a:avLst/>
          </a:prstGeom>
          <a:noFill/>
          <a:ln>
            <a:solidFill>
              <a:srgbClr val="FF0000"/>
            </a:solidFill>
          </a:ln>
        </p:spPr>
        <p:txBody>
          <a:bodyPr wrap="square" rtlCol="0">
            <a:spAutoFit/>
          </a:bodyPr>
          <a:lstStyle/>
          <a:p>
            <a:pPr algn="ctr"/>
            <a:r>
              <a:rPr lang="it-IT" sz="2400" dirty="0">
                <a:solidFill>
                  <a:srgbClr val="FF0000"/>
                </a:solidFill>
                <a:latin typeface="Arial" panose="020B0604020202020204" pitchFamily="34" charset="0"/>
                <a:cs typeface="Arial" panose="020B0604020202020204" pitchFamily="34" charset="0"/>
              </a:rPr>
              <a:t>INCIDENZA NAZIONALE PPH</a:t>
            </a:r>
          </a:p>
          <a:p>
            <a:pPr algn="ctr"/>
            <a:r>
              <a:rPr lang="it-IT" sz="2400" dirty="0">
                <a:solidFill>
                  <a:srgbClr val="FF0000"/>
                </a:solidFill>
                <a:latin typeface="Arial" panose="020B0604020202020204" pitchFamily="34" charset="0"/>
                <a:cs typeface="Arial" panose="020B0604020202020204" pitchFamily="34" charset="0"/>
              </a:rPr>
              <a:t>1 ogni 1000 parti vaginali</a:t>
            </a:r>
          </a:p>
          <a:p>
            <a:pPr algn="ctr"/>
            <a:r>
              <a:rPr lang="it-IT" sz="2400" dirty="0">
                <a:solidFill>
                  <a:srgbClr val="FF0000"/>
                </a:solidFill>
                <a:latin typeface="Arial" panose="020B0604020202020204" pitchFamily="34" charset="0"/>
                <a:cs typeface="Arial" panose="020B0604020202020204" pitchFamily="34" charset="0"/>
              </a:rPr>
              <a:t>3 ogni 1000 parti cesarei</a:t>
            </a:r>
          </a:p>
        </p:txBody>
      </p:sp>
    </p:spTree>
    <p:extLst>
      <p:ext uri="{BB962C8B-B14F-4D97-AF65-F5344CB8AC3E}">
        <p14:creationId xmlns:p14="http://schemas.microsoft.com/office/powerpoint/2010/main" val="111977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rischi in gravid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10364" cy="7219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662501" y="346596"/>
            <a:ext cx="2866490" cy="1015663"/>
          </a:xfrm>
          <a:prstGeom prst="rect">
            <a:avLst/>
          </a:prstGeom>
          <a:noFill/>
          <a:ln w="9525">
            <a:noFill/>
            <a:miter lim="800000"/>
            <a:headEnd/>
            <a:tailEnd/>
          </a:ln>
          <a:effec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37931725" indent="-37474525" eaLnBrk="0" hangingPunct="0">
              <a:defRPr sz="2400" b="1">
                <a:solidFill>
                  <a:schemeClr val="tx1"/>
                </a:solidFill>
                <a:latin typeface="Times New Roman" charset="0"/>
                <a:ea typeface="ＭＳ Ｐゴシック" charset="0"/>
              </a:defRPr>
            </a:lvl2pPr>
            <a:lvl3pPr eaLnBrk="0" hangingPunct="0">
              <a:defRPr sz="2400" b="1">
                <a:solidFill>
                  <a:schemeClr val="tx1"/>
                </a:solidFill>
                <a:latin typeface="Times New Roman" charset="0"/>
                <a:ea typeface="ＭＳ Ｐゴシック" charset="0"/>
              </a:defRPr>
            </a:lvl3pPr>
            <a:lvl4pPr eaLnBrk="0" hangingPunct="0">
              <a:defRPr sz="2400" b="1">
                <a:solidFill>
                  <a:schemeClr val="tx1"/>
                </a:solidFill>
                <a:latin typeface="Times New Roman" charset="0"/>
                <a:ea typeface="ＭＳ Ｐゴシック" charset="0"/>
              </a:defRPr>
            </a:lvl4pPr>
            <a:lvl5pPr eaLnBrk="0" hangingPunct="0">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fontAlgn="base" hangingPunct="1">
              <a:spcBef>
                <a:spcPct val="0"/>
              </a:spcBef>
              <a:spcAft>
                <a:spcPct val="0"/>
              </a:spcAft>
              <a:defRPr/>
            </a:pPr>
            <a:r>
              <a:rPr lang="it-IT" sz="6000" dirty="0">
                <a:solidFill>
                  <a:srgbClr val="FF0000"/>
                </a:solidFill>
                <a:effectLst>
                  <a:outerShdw blurRad="38100" dist="38100" dir="2700000" algn="tl">
                    <a:srgbClr val="000000"/>
                  </a:outerShdw>
                </a:effectLst>
                <a:latin typeface="+mn-lt"/>
              </a:rPr>
              <a:t>First law</a:t>
            </a:r>
          </a:p>
        </p:txBody>
      </p:sp>
      <p:sp>
        <p:nvSpPr>
          <p:cNvPr id="6" name="Rectangle 2"/>
          <p:cNvSpPr txBox="1">
            <a:spLocks noChangeArrowheads="1"/>
          </p:cNvSpPr>
          <p:nvPr/>
        </p:nvSpPr>
        <p:spPr>
          <a:xfrm>
            <a:off x="6580528" y="1493276"/>
            <a:ext cx="5514958" cy="936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b="1" dirty="0">
                <a:latin typeface="Arial"/>
                <a:ea typeface="ＭＳ Ｐゴシック" charset="0"/>
                <a:cs typeface="Arial"/>
              </a:rPr>
              <a:t>La gestante è diversa</a:t>
            </a:r>
          </a:p>
        </p:txBody>
      </p:sp>
      <p:sp>
        <p:nvSpPr>
          <p:cNvPr id="7" name="Rectangle 3"/>
          <p:cNvSpPr txBox="1">
            <a:spLocks noChangeArrowheads="1"/>
          </p:cNvSpPr>
          <p:nvPr/>
        </p:nvSpPr>
        <p:spPr>
          <a:xfrm>
            <a:off x="0" y="3002441"/>
            <a:ext cx="8449733" cy="4827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Font typeface="Wingdings" charset="2"/>
              <a:buChar char="ü"/>
              <a:defRPr/>
            </a:pPr>
            <a:r>
              <a:rPr lang="en-US" sz="4000" b="1" dirty="0">
                <a:solidFill>
                  <a:srgbClr val="00004D"/>
                </a:solidFill>
                <a:ea typeface="ＭＳ Ｐゴシック" charset="0"/>
                <a:cs typeface="Arial"/>
              </a:rPr>
              <a:t>Compressione aorto-cavale</a:t>
            </a:r>
          </a:p>
          <a:p>
            <a:pPr>
              <a:buClr>
                <a:srgbClr val="FF0000"/>
              </a:buClr>
              <a:buFont typeface="Wingdings" charset="2"/>
              <a:buChar char="ü"/>
              <a:defRPr/>
            </a:pPr>
            <a:r>
              <a:rPr lang="en-US" sz="4000" b="1" dirty="0">
                <a:solidFill>
                  <a:srgbClr val="00004D"/>
                </a:solidFill>
                <a:ea typeface="ＭＳ Ｐゴシック" charset="0"/>
                <a:cs typeface="Arial"/>
              </a:rPr>
              <a:t>Tendenza alle aritmie</a:t>
            </a:r>
          </a:p>
          <a:p>
            <a:pPr>
              <a:buClr>
                <a:srgbClr val="FF0000"/>
              </a:buClr>
              <a:buFont typeface="Wingdings" charset="2"/>
              <a:buChar char="ü"/>
              <a:defRPr/>
            </a:pPr>
            <a:r>
              <a:rPr lang="en-US" sz="4000" b="1" dirty="0">
                <a:solidFill>
                  <a:srgbClr val="00004D"/>
                </a:solidFill>
                <a:ea typeface="ＭＳ Ｐゴシック" charset="0"/>
                <a:cs typeface="Arial"/>
              </a:rPr>
              <a:t> Suscettibile alla desaturazione </a:t>
            </a:r>
          </a:p>
          <a:p>
            <a:pPr>
              <a:buClr>
                <a:srgbClr val="FF0000"/>
              </a:buClr>
              <a:buFont typeface="Wingdings" charset="2"/>
              <a:buChar char="ü"/>
              <a:defRPr/>
            </a:pPr>
            <a:r>
              <a:rPr lang="en-US" sz="4000" b="1" dirty="0">
                <a:solidFill>
                  <a:srgbClr val="00004D"/>
                </a:solidFill>
                <a:ea typeface="ＭＳ Ｐゴシック" charset="0"/>
                <a:cs typeface="Arial"/>
              </a:rPr>
              <a:t>Più difficile da rianimare</a:t>
            </a:r>
          </a:p>
          <a:p>
            <a:pPr>
              <a:buClr>
                <a:srgbClr val="FF0000"/>
              </a:buClr>
              <a:buFont typeface="Wingdings" charset="2"/>
              <a:buChar char="ü"/>
              <a:defRPr/>
            </a:pPr>
            <a:r>
              <a:rPr lang="en-US" sz="4000" b="1" dirty="0">
                <a:solidFill>
                  <a:srgbClr val="00004D"/>
                </a:solidFill>
                <a:ea typeface="ＭＳ Ｐゴシック" charset="0"/>
                <a:cs typeface="Arial"/>
              </a:rPr>
              <a:t>Più difficile da intubare</a:t>
            </a:r>
          </a:p>
          <a:p>
            <a:pPr>
              <a:buClr>
                <a:srgbClr val="FF0000"/>
              </a:buClr>
              <a:buFont typeface="Wingdings" charset="2"/>
              <a:buChar char="ü"/>
              <a:defRPr/>
            </a:pPr>
            <a:r>
              <a:rPr lang="en-US" sz="4000" b="1" dirty="0">
                <a:solidFill>
                  <a:srgbClr val="00004D"/>
                </a:solidFill>
                <a:ea typeface="ＭＳ Ｐゴシック" charset="0"/>
                <a:cs typeface="Arial"/>
              </a:rPr>
              <a:t>...</a:t>
            </a:r>
          </a:p>
          <a:p>
            <a:pPr marL="0" indent="0">
              <a:buClr>
                <a:srgbClr val="FF0000"/>
              </a:buClr>
              <a:buFontTx/>
              <a:buNone/>
              <a:defRPr/>
            </a:pPr>
            <a:endParaRPr lang="en-US" sz="4000" dirty="0">
              <a:solidFill>
                <a:srgbClr val="00004D"/>
              </a:solidFill>
              <a:latin typeface="Arial"/>
              <a:ea typeface="ＭＳ Ｐゴシック" charset="0"/>
              <a:cs typeface="Arial"/>
            </a:endParaRPr>
          </a:p>
        </p:txBody>
      </p:sp>
    </p:spTree>
    <p:extLst>
      <p:ext uri="{BB962C8B-B14F-4D97-AF65-F5344CB8AC3E}">
        <p14:creationId xmlns:p14="http://schemas.microsoft.com/office/powerpoint/2010/main" val="6220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05274DC-44E2-457C-8131-40E38EACD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97"/>
            <a:ext cx="12344400" cy="8223026"/>
          </a:xfrm>
          <a:prstGeom prst="rect">
            <a:avLst/>
          </a:prstGeom>
        </p:spPr>
      </p:pic>
      <p:sp>
        <p:nvSpPr>
          <p:cNvPr id="8" name="Titolo 1">
            <a:extLst>
              <a:ext uri="{FF2B5EF4-FFF2-40B4-BE49-F238E27FC236}">
                <a16:creationId xmlns:a16="http://schemas.microsoft.com/office/drawing/2014/main" id="{0BAC6C1B-F4CC-4E90-BD04-6F70861D3201}"/>
              </a:ext>
            </a:extLst>
          </p:cNvPr>
          <p:cNvSpPr txBox="1">
            <a:spLocks/>
          </p:cNvSpPr>
          <p:nvPr/>
        </p:nvSpPr>
        <p:spPr>
          <a:xfrm>
            <a:off x="353703" y="20697"/>
            <a:ext cx="11484593" cy="618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it-IT" b="1" cap="all" dirty="0">
                <a:solidFill>
                  <a:srgbClr val="FF0000"/>
                </a:solidFill>
                <a:latin typeface="+mn-lt"/>
              </a:rPr>
              <a:t>L</a:t>
            </a:r>
            <a:r>
              <a:rPr lang="ja-JP" altLang="it-IT" b="1" cap="all" dirty="0">
                <a:solidFill>
                  <a:srgbClr val="FF0000"/>
                </a:solidFill>
                <a:latin typeface="+mn-lt"/>
              </a:rPr>
              <a:t>’</a:t>
            </a:r>
            <a:r>
              <a:rPr lang="it-IT" altLang="ja-JP" b="1" cap="all" dirty="0">
                <a:solidFill>
                  <a:srgbClr val="FF0000"/>
                </a:solidFill>
                <a:latin typeface="+mn-lt"/>
              </a:rPr>
              <a:t>emostasi nella gravida</a:t>
            </a:r>
            <a:endParaRPr lang="it-IT" altLang="it-IT" b="1" cap="all" dirty="0">
              <a:solidFill>
                <a:srgbClr val="FF0000"/>
              </a:solidFill>
              <a:latin typeface="+mn-lt"/>
            </a:endParaRPr>
          </a:p>
        </p:txBody>
      </p:sp>
      <p:sp>
        <p:nvSpPr>
          <p:cNvPr id="9" name="CasellaDiTesto 10">
            <a:extLst>
              <a:ext uri="{FF2B5EF4-FFF2-40B4-BE49-F238E27FC236}">
                <a16:creationId xmlns:a16="http://schemas.microsoft.com/office/drawing/2014/main" id="{CC615E0F-29D6-4575-AF1C-7C90BBA6FA73}"/>
              </a:ext>
            </a:extLst>
          </p:cNvPr>
          <p:cNvSpPr txBox="1">
            <a:spLocks noChangeArrowheads="1"/>
          </p:cNvSpPr>
          <p:nvPr/>
        </p:nvSpPr>
        <p:spPr bwMode="auto">
          <a:xfrm>
            <a:off x="319168" y="2947508"/>
            <a:ext cx="4008967" cy="830997"/>
          </a:xfrm>
          <a:prstGeom prst="rect">
            <a:avLst/>
          </a:prstGeom>
          <a:solidFill>
            <a:schemeClr val="bg1"/>
          </a:solidFill>
          <a:ln>
            <a:noFill/>
          </a:ln>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2400" b="1" dirty="0">
                <a:latin typeface="+mn-lt"/>
              </a:rPr>
              <a:t>resistenza acquisita alla PC e riduzione della PS</a:t>
            </a:r>
          </a:p>
        </p:txBody>
      </p:sp>
      <p:sp>
        <p:nvSpPr>
          <p:cNvPr id="11" name="CasellaDiTesto 7">
            <a:extLst>
              <a:ext uri="{FF2B5EF4-FFF2-40B4-BE49-F238E27FC236}">
                <a16:creationId xmlns:a16="http://schemas.microsoft.com/office/drawing/2014/main" id="{BDF0CC27-74D8-4A16-A641-EEB06205847E}"/>
              </a:ext>
            </a:extLst>
          </p:cNvPr>
          <p:cNvSpPr txBox="1">
            <a:spLocks noChangeArrowheads="1"/>
          </p:cNvSpPr>
          <p:nvPr/>
        </p:nvSpPr>
        <p:spPr bwMode="auto">
          <a:xfrm>
            <a:off x="67355" y="800684"/>
            <a:ext cx="6546023" cy="1477328"/>
          </a:xfrm>
          <a:prstGeom prst="rect">
            <a:avLst/>
          </a:prstGeom>
          <a:solidFill>
            <a:schemeClr val="bg1"/>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2400" b="1" dirty="0">
                <a:latin typeface="+mn-lt"/>
              </a:rPr>
              <a:t>fattori procoagulanti aumentati dal 50% al 250%</a:t>
            </a:r>
          </a:p>
          <a:p>
            <a:r>
              <a:rPr lang="it-IT" altLang="it-IT" sz="2400" b="1" dirty="0">
                <a:latin typeface="+mn-lt"/>
                <a:sym typeface="Webdings" pitchFamily="18" charset="2"/>
              </a:rPr>
              <a:t>(↑fibrinogenemia: valori normali 330-600 mg/dl, ↑FPI, TAI,FDP, fatt. VII, fatt. VIII)</a:t>
            </a:r>
          </a:p>
          <a:p>
            <a:endParaRPr lang="it-IT" altLang="it-IT" dirty="0"/>
          </a:p>
        </p:txBody>
      </p:sp>
      <p:sp>
        <p:nvSpPr>
          <p:cNvPr id="12" name="CasellaDiTesto 6">
            <a:extLst>
              <a:ext uri="{FF2B5EF4-FFF2-40B4-BE49-F238E27FC236}">
                <a16:creationId xmlns:a16="http://schemas.microsoft.com/office/drawing/2014/main" id="{53AD4678-E5F3-4D4E-B1EE-E2DEF45ADEA4}"/>
              </a:ext>
            </a:extLst>
          </p:cNvPr>
          <p:cNvSpPr txBox="1">
            <a:spLocks noChangeArrowheads="1"/>
          </p:cNvSpPr>
          <p:nvPr/>
        </p:nvSpPr>
        <p:spPr bwMode="auto">
          <a:xfrm>
            <a:off x="270397" y="4575866"/>
            <a:ext cx="3456516" cy="461665"/>
          </a:xfrm>
          <a:prstGeom prst="rect">
            <a:avLst/>
          </a:prstGeom>
          <a:solidFill>
            <a:schemeClr val="bg1"/>
          </a:solidFill>
          <a:ln>
            <a:noFill/>
          </a:ln>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2400" b="1" dirty="0">
                <a:latin typeface="+mn-lt"/>
              </a:rPr>
              <a:t>↑ turnover piastrine</a:t>
            </a:r>
          </a:p>
        </p:txBody>
      </p:sp>
      <p:sp>
        <p:nvSpPr>
          <p:cNvPr id="13" name="CasellaDiTesto 13">
            <a:extLst>
              <a:ext uri="{FF2B5EF4-FFF2-40B4-BE49-F238E27FC236}">
                <a16:creationId xmlns:a16="http://schemas.microsoft.com/office/drawing/2014/main" id="{58DCDE7D-A044-48B2-A6B4-E2E8397E5294}"/>
              </a:ext>
            </a:extLst>
          </p:cNvPr>
          <p:cNvSpPr txBox="1">
            <a:spLocks noChangeArrowheads="1"/>
          </p:cNvSpPr>
          <p:nvPr/>
        </p:nvSpPr>
        <p:spPr bwMode="auto">
          <a:xfrm>
            <a:off x="67355" y="5801257"/>
            <a:ext cx="4888957" cy="461665"/>
          </a:xfrm>
          <a:prstGeom prst="rect">
            <a:avLst/>
          </a:prstGeom>
          <a:solidFill>
            <a:schemeClr val="bg1"/>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2400" b="1" dirty="0">
                <a:latin typeface="+mn-lt"/>
              </a:rPr>
              <a:t>tendenza progressiva alla ↓ di AT III</a:t>
            </a:r>
          </a:p>
        </p:txBody>
      </p:sp>
      <p:sp>
        <p:nvSpPr>
          <p:cNvPr id="14" name="CasellaDiTesto 8">
            <a:extLst>
              <a:ext uri="{FF2B5EF4-FFF2-40B4-BE49-F238E27FC236}">
                <a16:creationId xmlns:a16="http://schemas.microsoft.com/office/drawing/2014/main" id="{1236CDBC-6E0B-46E6-831B-A77616D78CB7}"/>
              </a:ext>
            </a:extLst>
          </p:cNvPr>
          <p:cNvSpPr txBox="1">
            <a:spLocks noChangeArrowheads="1"/>
          </p:cNvSpPr>
          <p:nvPr/>
        </p:nvSpPr>
        <p:spPr bwMode="auto">
          <a:xfrm>
            <a:off x="7976041" y="1651046"/>
            <a:ext cx="4215959" cy="830997"/>
          </a:xfrm>
          <a:prstGeom prst="rect">
            <a:avLst/>
          </a:prstGeom>
          <a:solidFill>
            <a:schemeClr val="bg1"/>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2400" b="1" dirty="0">
                <a:latin typeface="+mn-lt"/>
              </a:rPr>
              <a:t>incremento del potenziale fibrinolitico ( ↑ PAI, Ddimero )</a:t>
            </a:r>
          </a:p>
        </p:txBody>
      </p:sp>
      <p:sp>
        <p:nvSpPr>
          <p:cNvPr id="15" name="CasellaDiTesto 9">
            <a:extLst>
              <a:ext uri="{FF2B5EF4-FFF2-40B4-BE49-F238E27FC236}">
                <a16:creationId xmlns:a16="http://schemas.microsoft.com/office/drawing/2014/main" id="{88ED15B3-27AC-4406-B36B-69579507A7CC}"/>
              </a:ext>
            </a:extLst>
          </p:cNvPr>
          <p:cNvSpPr txBox="1">
            <a:spLocks noChangeArrowheads="1"/>
          </p:cNvSpPr>
          <p:nvPr/>
        </p:nvSpPr>
        <p:spPr bwMode="auto">
          <a:xfrm>
            <a:off x="8613913" y="4483132"/>
            <a:ext cx="3066294" cy="830997"/>
          </a:xfrm>
          <a:prstGeom prst="rect">
            <a:avLst/>
          </a:prstGeom>
          <a:solidFill>
            <a:schemeClr val="bg1"/>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it-IT" altLang="it-IT" sz="2400" b="1" dirty="0">
                <a:latin typeface="+mn-lt"/>
              </a:rPr>
              <a:t>riduzione progressiva delle piastrine</a:t>
            </a:r>
          </a:p>
        </p:txBody>
      </p:sp>
      <p:sp>
        <p:nvSpPr>
          <p:cNvPr id="16" name="CasellaDiTesto 15">
            <a:extLst>
              <a:ext uri="{FF2B5EF4-FFF2-40B4-BE49-F238E27FC236}">
                <a16:creationId xmlns:a16="http://schemas.microsoft.com/office/drawing/2014/main" id="{64F879A3-8B7A-4C53-99DA-055DD7122CB4}"/>
              </a:ext>
            </a:extLst>
          </p:cNvPr>
          <p:cNvSpPr txBox="1">
            <a:spLocks noChangeArrowheads="1"/>
          </p:cNvSpPr>
          <p:nvPr/>
        </p:nvSpPr>
        <p:spPr bwMode="auto">
          <a:xfrm>
            <a:off x="4734979" y="2703707"/>
            <a:ext cx="3017543" cy="1569660"/>
          </a:xfrm>
          <a:prstGeom prst="rect">
            <a:avLst/>
          </a:prstGeom>
          <a:solidFill>
            <a:srgbClr val="FFFF00"/>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it-IT" altLang="it-IT" sz="2000" b="1" dirty="0"/>
              <a:t>   </a:t>
            </a:r>
            <a:r>
              <a:rPr lang="it-IT" altLang="it-IT" sz="2400" b="1" dirty="0">
                <a:solidFill>
                  <a:srgbClr val="C00000"/>
                </a:solidFill>
                <a:latin typeface="+mn-lt"/>
              </a:rPr>
              <a:t>Stato di coagulazione intravascolare compensata</a:t>
            </a:r>
          </a:p>
        </p:txBody>
      </p:sp>
      <p:sp>
        <p:nvSpPr>
          <p:cNvPr id="17" name="CasellaDiTesto 16">
            <a:extLst>
              <a:ext uri="{FF2B5EF4-FFF2-40B4-BE49-F238E27FC236}">
                <a16:creationId xmlns:a16="http://schemas.microsoft.com/office/drawing/2014/main" id="{629F3274-2D2C-4B6B-BD77-9E6CD6F726BA}"/>
              </a:ext>
            </a:extLst>
          </p:cNvPr>
          <p:cNvSpPr txBox="1"/>
          <p:nvPr/>
        </p:nvSpPr>
        <p:spPr>
          <a:xfrm>
            <a:off x="4734979" y="4252180"/>
            <a:ext cx="3017543" cy="862013"/>
          </a:xfrm>
          <a:prstGeom prst="rect">
            <a:avLst/>
          </a:prstGeom>
          <a:solidFill>
            <a:srgbClr val="FFFF00"/>
          </a:solidFill>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it-IT" altLang="it-IT" sz="2000" b="1" i="1" dirty="0">
                <a:solidFill>
                  <a:srgbClr val="10253F"/>
                </a:solidFill>
                <a:latin typeface="+mn-lt"/>
              </a:rPr>
              <a:t>↑volume ematico 45%</a:t>
            </a:r>
          </a:p>
          <a:p>
            <a:pPr algn="ctr"/>
            <a:r>
              <a:rPr lang="it-IT" altLang="it-IT" b="1" i="1" dirty="0">
                <a:solidFill>
                  <a:srgbClr val="10253F"/>
                </a:solidFill>
                <a:latin typeface="+mn-lt"/>
              </a:rPr>
              <a:t>↑volume plasmatico 55%</a:t>
            </a:r>
          </a:p>
          <a:p>
            <a:pPr algn="ctr"/>
            <a:r>
              <a:rPr lang="it-IT" altLang="it-IT" sz="1200" b="1" i="1" dirty="0">
                <a:solidFill>
                  <a:srgbClr val="10253F"/>
                </a:solidFill>
                <a:latin typeface="+mn-lt"/>
              </a:rPr>
              <a:t>(↑GR 20-30%)</a:t>
            </a:r>
          </a:p>
        </p:txBody>
      </p:sp>
      <p:sp>
        <p:nvSpPr>
          <p:cNvPr id="18" name="CasellaDiTesto 14">
            <a:extLst>
              <a:ext uri="{FF2B5EF4-FFF2-40B4-BE49-F238E27FC236}">
                <a16:creationId xmlns:a16="http://schemas.microsoft.com/office/drawing/2014/main" id="{EC55014D-098F-47D1-BF57-36D6A4F4C0B6}"/>
              </a:ext>
            </a:extLst>
          </p:cNvPr>
          <p:cNvSpPr txBox="1">
            <a:spLocks noChangeArrowheads="1"/>
          </p:cNvSpPr>
          <p:nvPr/>
        </p:nvSpPr>
        <p:spPr bwMode="auto">
          <a:xfrm>
            <a:off x="4734979" y="5023122"/>
            <a:ext cx="3017543" cy="523220"/>
          </a:xfrm>
          <a:prstGeom prst="rect">
            <a:avLst/>
          </a:prstGeom>
          <a:solidFill>
            <a:srgbClr val="FFFF00"/>
          </a:solidFill>
          <a:ln>
            <a:noFill/>
          </a:ln>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it-IT" altLang="it-IT" sz="2800" b="1" i="1" dirty="0">
                <a:solidFill>
                  <a:srgbClr val="10253F"/>
                </a:solidFill>
              </a:rPr>
              <a:t>  </a:t>
            </a:r>
            <a:r>
              <a:rPr lang="it-IT" altLang="it-IT" sz="2800" b="1" i="1" dirty="0">
                <a:solidFill>
                  <a:srgbClr val="10253F"/>
                </a:solidFill>
                <a:latin typeface="+mn-lt"/>
              </a:rPr>
              <a:t>emodiluizione !!!</a:t>
            </a:r>
          </a:p>
        </p:txBody>
      </p:sp>
      <p:sp>
        <p:nvSpPr>
          <p:cNvPr id="19" name="Ovale 18">
            <a:extLst>
              <a:ext uri="{FF2B5EF4-FFF2-40B4-BE49-F238E27FC236}">
                <a16:creationId xmlns:a16="http://schemas.microsoft.com/office/drawing/2014/main" id="{78E19E78-42D9-45A4-AFE8-1B5C2D21A130}"/>
              </a:ext>
            </a:extLst>
          </p:cNvPr>
          <p:cNvSpPr/>
          <p:nvPr/>
        </p:nvSpPr>
        <p:spPr>
          <a:xfrm>
            <a:off x="4380437" y="2420626"/>
            <a:ext cx="3750294" cy="378074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8140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2"/>
          <p:cNvSpPr>
            <a:spLocks noGrp="1"/>
          </p:cNvSpPr>
          <p:nvPr>
            <p:ph idx="1"/>
          </p:nvPr>
        </p:nvSpPr>
        <p:spPr>
          <a:xfrm>
            <a:off x="406158" y="1444643"/>
            <a:ext cx="11438467" cy="4525963"/>
          </a:xfrm>
        </p:spPr>
        <p:txBody>
          <a:bodyPr/>
          <a:lstStyle/>
          <a:p>
            <a:pPr>
              <a:buFont typeface="Arial" pitchFamily="34" charset="0"/>
              <a:buNone/>
            </a:pPr>
            <a:r>
              <a:rPr lang="it-IT" altLang="it-IT" dirty="0">
                <a:solidFill>
                  <a:srgbClr val="002060"/>
                </a:solidFill>
                <a:cs typeface="Arial" pitchFamily="34" charset="0"/>
              </a:rPr>
              <a:t>Può essere influenzata da: </a:t>
            </a:r>
          </a:p>
          <a:p>
            <a:pPr>
              <a:buFont typeface="Wingdings" pitchFamily="2" charset="2"/>
              <a:buChar char="Ø"/>
            </a:pPr>
            <a:r>
              <a:rPr lang="it-IT" altLang="it-IT" sz="3200" dirty="0">
                <a:solidFill>
                  <a:srgbClr val="002060"/>
                </a:solidFill>
                <a:cs typeface="Arial" pitchFamily="34" charset="0"/>
              </a:rPr>
              <a:t>Gestosi (Sindrome HELLP)</a:t>
            </a:r>
          </a:p>
          <a:p>
            <a:pPr>
              <a:buFont typeface="Wingdings" pitchFamily="2" charset="2"/>
              <a:buChar char="Ø"/>
            </a:pPr>
            <a:r>
              <a:rPr lang="it-IT" altLang="it-IT" sz="3200" dirty="0">
                <a:solidFill>
                  <a:srgbClr val="002060"/>
                </a:solidFill>
                <a:cs typeface="Arial" pitchFamily="34" charset="0"/>
              </a:rPr>
              <a:t>Disfunzione epatica</a:t>
            </a:r>
          </a:p>
          <a:p>
            <a:pPr>
              <a:buFont typeface="Wingdings" pitchFamily="2" charset="2"/>
              <a:buChar char="Ø"/>
            </a:pPr>
            <a:r>
              <a:rPr lang="it-IT" altLang="it-IT" sz="3200" dirty="0">
                <a:solidFill>
                  <a:srgbClr val="002060"/>
                </a:solidFill>
                <a:cs typeface="Arial" pitchFamily="34" charset="0"/>
              </a:rPr>
              <a:t>Anemia (Hb &lt; 10,5 gr /dl nel 2°e 3° trimestre)</a:t>
            </a:r>
          </a:p>
          <a:p>
            <a:pPr>
              <a:buFont typeface="Wingdings" pitchFamily="2" charset="2"/>
              <a:buChar char="Ø"/>
            </a:pPr>
            <a:endParaRPr lang="it-IT" altLang="it-IT" dirty="0">
              <a:solidFill>
                <a:srgbClr val="002060"/>
              </a:solidFill>
              <a:cs typeface="Arial" pitchFamily="34" charset="0"/>
            </a:endParaRPr>
          </a:p>
          <a:p>
            <a:pPr marL="0" indent="0">
              <a:buNone/>
            </a:pPr>
            <a:r>
              <a:rPr lang="it-IT" altLang="it-IT" sz="2800" dirty="0">
                <a:solidFill>
                  <a:srgbClr val="00B0F0"/>
                </a:solidFill>
                <a:cs typeface="Arial" pitchFamily="34" charset="0"/>
              </a:rPr>
              <a:t>       </a:t>
            </a:r>
          </a:p>
          <a:p>
            <a:pPr marL="0" indent="0">
              <a:buNone/>
            </a:pPr>
            <a:r>
              <a:rPr lang="it-IT" altLang="it-IT" dirty="0">
                <a:solidFill>
                  <a:srgbClr val="00B0F0"/>
                </a:solidFill>
                <a:cs typeface="Arial" pitchFamily="34" charset="0"/>
              </a:rPr>
              <a:t>      </a:t>
            </a:r>
            <a:r>
              <a:rPr lang="it-IT" altLang="it-IT" sz="2800" b="1" dirty="0">
                <a:solidFill>
                  <a:srgbClr val="00B0F0"/>
                </a:solidFill>
                <a:cs typeface="Arial" pitchFamily="34" charset="0"/>
              </a:rPr>
              <a:t>Ambulatorio PBM:</a:t>
            </a:r>
          </a:p>
        </p:txBody>
      </p:sp>
      <p:sp>
        <p:nvSpPr>
          <p:cNvPr id="4" name="Titolo 1"/>
          <p:cNvSpPr>
            <a:spLocks noGrp="1"/>
          </p:cNvSpPr>
          <p:nvPr>
            <p:ph type="title"/>
          </p:nvPr>
        </p:nvSpPr>
        <p:spPr>
          <a:xfrm>
            <a:off x="582706" y="119080"/>
            <a:ext cx="10515600" cy="1325563"/>
          </a:xfrm>
        </p:spPr>
        <p:txBody>
          <a:bodyPr/>
          <a:lstStyle/>
          <a:p>
            <a:pPr algn="ctr">
              <a:defRPr/>
            </a:pPr>
            <a:r>
              <a:rPr lang="it-IT" altLang="it-IT" sz="4000" b="1" dirty="0">
                <a:solidFill>
                  <a:srgbClr val="FF0000"/>
                </a:solidFill>
                <a:effectLst>
                  <a:outerShdw blurRad="38100" dist="38100" dir="2700000" algn="tl">
                    <a:srgbClr val="C0C0C0"/>
                  </a:outerShdw>
                </a:effectLst>
                <a:latin typeface="+mn-lt"/>
                <a:ea typeface="ＭＳ Ｐゴシック" pitchFamily="34" charset="-128"/>
                <a:cs typeface="Arial" pitchFamily="34" charset="0"/>
              </a:rPr>
              <a:t>L’</a:t>
            </a:r>
            <a:r>
              <a:rPr lang="it-IT" altLang="ja-JP" sz="4000" b="1" dirty="0">
                <a:solidFill>
                  <a:srgbClr val="FF0000"/>
                </a:solidFill>
                <a:effectLst>
                  <a:outerShdw blurRad="38100" dist="38100" dir="2700000" algn="tl">
                    <a:srgbClr val="C0C0C0"/>
                  </a:outerShdw>
                </a:effectLst>
                <a:latin typeface="+mn-lt"/>
                <a:ea typeface="ＭＳ Ｐゴシック" pitchFamily="34" charset="-128"/>
                <a:cs typeface="Arial" pitchFamily="34" charset="0"/>
              </a:rPr>
              <a:t>emostasi nella gravida</a:t>
            </a:r>
            <a:endParaRPr lang="it-IT" altLang="it-IT" sz="4000" b="1" dirty="0">
              <a:solidFill>
                <a:srgbClr val="FF0000"/>
              </a:solidFill>
              <a:effectLst>
                <a:outerShdw blurRad="38100" dist="38100" dir="2700000" algn="tl">
                  <a:srgbClr val="C0C0C0"/>
                </a:outerShdw>
              </a:effectLst>
              <a:latin typeface="+mn-lt"/>
              <a:ea typeface="ＭＳ Ｐゴシック" pitchFamily="34" charset="-128"/>
              <a:cs typeface="Arial" pitchFamily="34" charset="0"/>
            </a:endParaRPr>
          </a:p>
        </p:txBody>
      </p:sp>
      <p:pic>
        <p:nvPicPr>
          <p:cNvPr id="3" name="Immagine 2">
            <a:extLst>
              <a:ext uri="{FF2B5EF4-FFF2-40B4-BE49-F238E27FC236}">
                <a16:creationId xmlns:a16="http://schemas.microsoft.com/office/drawing/2014/main" id="{94395823-C3FB-4E9D-9085-101A421CD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761" y="1196795"/>
            <a:ext cx="3019425" cy="1514475"/>
          </a:xfrm>
          <a:prstGeom prst="rect">
            <a:avLst/>
          </a:prstGeom>
        </p:spPr>
      </p:pic>
      <p:pic>
        <p:nvPicPr>
          <p:cNvPr id="6" name="Immagine 5">
            <a:extLst>
              <a:ext uri="{FF2B5EF4-FFF2-40B4-BE49-F238E27FC236}">
                <a16:creationId xmlns:a16="http://schemas.microsoft.com/office/drawing/2014/main" id="{5F7994B0-5688-4758-B87C-AA596F70F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7036" y="2517724"/>
            <a:ext cx="3694137" cy="2768480"/>
          </a:xfrm>
          <a:prstGeom prst="rect">
            <a:avLst/>
          </a:prstGeom>
        </p:spPr>
      </p:pic>
      <p:sp>
        <p:nvSpPr>
          <p:cNvPr id="7" name="CasellaDiTesto 6">
            <a:extLst>
              <a:ext uri="{FF2B5EF4-FFF2-40B4-BE49-F238E27FC236}">
                <a16:creationId xmlns:a16="http://schemas.microsoft.com/office/drawing/2014/main" id="{D975B483-D62F-4B86-B6C0-440BF32EA445}"/>
              </a:ext>
            </a:extLst>
          </p:cNvPr>
          <p:cNvSpPr txBox="1"/>
          <p:nvPr/>
        </p:nvSpPr>
        <p:spPr>
          <a:xfrm>
            <a:off x="582706" y="5185776"/>
            <a:ext cx="9766999" cy="1569660"/>
          </a:xfrm>
          <a:prstGeom prst="rect">
            <a:avLst/>
          </a:prstGeom>
          <a:noFill/>
        </p:spPr>
        <p:txBody>
          <a:bodyPr wrap="square" rtlCol="0">
            <a:spAutoFit/>
          </a:bodyPr>
          <a:lstStyle/>
          <a:p>
            <a:pPr marL="285750" indent="-285750">
              <a:buFont typeface="Arial" panose="020B0604020202020204" pitchFamily="34" charset="0"/>
              <a:buChar char="•"/>
            </a:pPr>
            <a:r>
              <a:rPr lang="it-IT" sz="2400" b="1" dirty="0"/>
              <a:t>Indagare i casi di Hb inferiori al normale per l’epoca gestazionale:</a:t>
            </a:r>
          </a:p>
          <a:p>
            <a:r>
              <a:rPr lang="it-IT" sz="2400" b="1" dirty="0"/>
              <a:t>      &lt;11 g/dl nel primo trimestre, &lt;10,5 g/dl dalla 28 sett.</a:t>
            </a:r>
          </a:p>
          <a:p>
            <a:pPr marL="285750" indent="-285750">
              <a:buFont typeface="Arial" panose="020B0604020202020204" pitchFamily="34" charset="0"/>
              <a:buChar char="•"/>
            </a:pPr>
            <a:r>
              <a:rPr lang="it-IT" sz="2400" b="1" dirty="0"/>
              <a:t>In caso di anemia sideropenica la supplementazione di ferro è il trattamento di scelta</a:t>
            </a:r>
          </a:p>
        </p:txBody>
      </p:sp>
    </p:spTree>
    <p:extLst>
      <p:ext uri="{BB962C8B-B14F-4D97-AF65-F5344CB8AC3E}">
        <p14:creationId xmlns:p14="http://schemas.microsoft.com/office/powerpoint/2010/main" val="423469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0" y="120781"/>
            <a:ext cx="12045951" cy="981075"/>
          </a:xfrm>
        </p:spPr>
        <p:txBody>
          <a:bodyPr/>
          <a:lstStyle/>
          <a:p>
            <a:pPr algn="ctr"/>
            <a:r>
              <a:rPr lang="it-IT" altLang="it-IT" b="1" cap="all" dirty="0">
                <a:solidFill>
                  <a:srgbClr val="FF0000"/>
                </a:solidFill>
                <a:latin typeface="+mn-lt"/>
              </a:rPr>
              <a:t>Stima delle perdite ematiche</a:t>
            </a:r>
          </a:p>
        </p:txBody>
      </p:sp>
      <p:sp>
        <p:nvSpPr>
          <p:cNvPr id="10243" name="Segnaposto contenuto 2"/>
          <p:cNvSpPr>
            <a:spLocks noGrp="1"/>
          </p:cNvSpPr>
          <p:nvPr>
            <p:ph idx="1"/>
          </p:nvPr>
        </p:nvSpPr>
        <p:spPr>
          <a:xfrm>
            <a:off x="244265" y="1007328"/>
            <a:ext cx="11947735" cy="5425981"/>
          </a:xfrm>
        </p:spPr>
        <p:txBody>
          <a:bodyPr>
            <a:normAutofit/>
          </a:bodyPr>
          <a:lstStyle/>
          <a:p>
            <a:pPr marL="0" indent="0" algn="ctr">
              <a:buFont typeface="Arial" pitchFamily="34" charset="0"/>
              <a:buNone/>
            </a:pPr>
            <a:r>
              <a:rPr lang="it-IT" altLang="it-IT" sz="2600" b="1" dirty="0">
                <a:solidFill>
                  <a:srgbClr val="00B050"/>
                </a:solidFill>
              </a:rPr>
              <a:t>La portata dell’</a:t>
            </a:r>
            <a:r>
              <a:rPr lang="it-IT" altLang="ja-JP" sz="2600" b="1" dirty="0">
                <a:solidFill>
                  <a:srgbClr val="00B050"/>
                </a:solidFill>
              </a:rPr>
              <a:t>arteria uterina in un utero non  contratto è di 700-900 ml /min </a:t>
            </a:r>
          </a:p>
          <a:p>
            <a:pPr marL="0" indent="0" algn="ctr">
              <a:buFont typeface="Arial" pitchFamily="34" charset="0"/>
              <a:buNone/>
            </a:pPr>
            <a:r>
              <a:rPr lang="it-IT" altLang="ja-JP" sz="2600" b="1" dirty="0">
                <a:solidFill>
                  <a:srgbClr val="00B050"/>
                </a:solidFill>
              </a:rPr>
              <a:t>ovvero il 5 – 12 % della portata cardiaca</a:t>
            </a:r>
          </a:p>
          <a:p>
            <a:pPr marL="0" indent="0" algn="ctr">
              <a:buFont typeface="Arial" pitchFamily="34" charset="0"/>
              <a:buNone/>
            </a:pPr>
            <a:r>
              <a:rPr lang="it-IT" altLang="it-IT" sz="2600" dirty="0"/>
              <a:t>           </a:t>
            </a:r>
            <a:r>
              <a:rPr lang="it-IT" altLang="it-IT" sz="2600" b="1" u="sng" dirty="0"/>
              <a:t>understimation of bloodloss</a:t>
            </a:r>
          </a:p>
          <a:p>
            <a:pPr marL="0" indent="0" algn="ctr">
              <a:buFont typeface="Arial" pitchFamily="34" charset="0"/>
              <a:buNone/>
            </a:pPr>
            <a:r>
              <a:rPr lang="it-IT" altLang="it-IT" sz="2600" dirty="0"/>
              <a:t>      16%  a 300 ml ; 40-50% a 2000 ml o più</a:t>
            </a:r>
          </a:p>
          <a:p>
            <a:pPr marL="0" indent="0" algn="ctr">
              <a:buFont typeface="Arial" pitchFamily="34" charset="0"/>
              <a:buNone/>
            </a:pPr>
            <a:r>
              <a:rPr lang="it-IT" altLang="it-IT" sz="2600" dirty="0"/>
              <a:t>non c</a:t>
            </a:r>
            <a:r>
              <a:rPr lang="ja-JP" altLang="it-IT" sz="2600" dirty="0"/>
              <a:t>’</a:t>
            </a:r>
            <a:r>
              <a:rPr lang="it-IT" altLang="ja-JP" sz="2600" dirty="0"/>
              <a:t>è differenza nell</a:t>
            </a:r>
            <a:r>
              <a:rPr lang="ja-JP" altLang="it-IT" sz="2600" dirty="0"/>
              <a:t>’</a:t>
            </a:r>
            <a:r>
              <a:rPr lang="it-IT" altLang="ja-JP" sz="2600" dirty="0"/>
              <a:t>errore di valutazione a seconda della qualifica dell’operatore o della sua esperienza.</a:t>
            </a:r>
          </a:p>
          <a:p>
            <a:pPr marL="0" indent="0" algn="ctr">
              <a:buFont typeface="Arial" pitchFamily="34" charset="0"/>
              <a:buNone/>
            </a:pPr>
            <a:endParaRPr lang="it-IT" altLang="it-IT" sz="2000" dirty="0"/>
          </a:p>
          <a:p>
            <a:pPr marL="0" indent="0">
              <a:buFont typeface="Arial" pitchFamily="34" charset="0"/>
              <a:buNone/>
            </a:pPr>
            <a:endParaRPr lang="it-IT" altLang="it-IT" sz="2000" dirty="0"/>
          </a:p>
          <a:p>
            <a:pPr marL="0" indent="0">
              <a:buFont typeface="Arial" pitchFamily="34" charset="0"/>
              <a:buNone/>
            </a:pPr>
            <a:endParaRPr lang="it-IT" altLang="it-IT" sz="1600" dirty="0"/>
          </a:p>
          <a:p>
            <a:pPr marL="0" indent="0">
              <a:buFont typeface="Arial" pitchFamily="34" charset="0"/>
              <a:buNone/>
            </a:pPr>
            <a:r>
              <a:rPr lang="it-IT" altLang="it-IT" sz="1600" dirty="0"/>
              <a:t> </a:t>
            </a:r>
          </a:p>
          <a:p>
            <a:pPr marL="0" indent="0">
              <a:buFont typeface="Arial" pitchFamily="34" charset="0"/>
              <a:buNone/>
            </a:pPr>
            <a:endParaRPr lang="it-IT" altLang="it-IT" dirty="0"/>
          </a:p>
          <a:p>
            <a:pPr marL="0" indent="0">
              <a:buFont typeface="Arial" pitchFamily="34" charset="0"/>
              <a:buNone/>
            </a:pPr>
            <a:endParaRPr lang="it-IT" altLang="it-IT" dirty="0"/>
          </a:p>
          <a:p>
            <a:pPr marL="0" indent="0">
              <a:buFont typeface="Arial" pitchFamily="34" charset="0"/>
              <a:buNone/>
            </a:pPr>
            <a:endParaRPr lang="it-IT" altLang="it-IT" dirty="0"/>
          </a:p>
          <a:p>
            <a:pPr marL="0" indent="0">
              <a:buFont typeface="Arial" pitchFamily="34" charset="0"/>
              <a:buNone/>
            </a:pPr>
            <a:endParaRPr lang="it-IT" altLang="it-IT" sz="1800" dirty="0"/>
          </a:p>
          <a:p>
            <a:pPr marL="0" indent="0"/>
            <a:endParaRPr lang="it-IT" altLang="it-IT" dirty="0"/>
          </a:p>
        </p:txBody>
      </p:sp>
      <p:pic>
        <p:nvPicPr>
          <p:cNvPr id="10244" name="Immagine 3"/>
          <p:cNvPicPr>
            <a:picLocks noChangeAspect="1"/>
          </p:cNvPicPr>
          <p:nvPr/>
        </p:nvPicPr>
        <p:blipFill>
          <a:blip r:embed="rId3">
            <a:extLst>
              <a:ext uri="{28A0092B-C50C-407E-A947-70E740481C1C}">
                <a14:useLocalDpi xmlns:a14="http://schemas.microsoft.com/office/drawing/2010/main" val="0"/>
              </a:ext>
            </a:extLst>
          </a:blip>
          <a:srcRect l="27670" t="36423" r="46870" b="27156"/>
          <a:stretch>
            <a:fillRect/>
          </a:stretch>
        </p:blipFill>
        <p:spPr bwMode="auto">
          <a:xfrm>
            <a:off x="8892597" y="4092785"/>
            <a:ext cx="2968869" cy="17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7A026194-6BC5-4E57-BFE7-737F5FFDD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1" y="3381014"/>
            <a:ext cx="3131226" cy="3356225"/>
          </a:xfrm>
          <a:prstGeom prst="rect">
            <a:avLst/>
          </a:prstGeom>
          <a:ln>
            <a:solidFill>
              <a:schemeClr val="tx1"/>
            </a:solidFill>
          </a:ln>
        </p:spPr>
      </p:pic>
      <p:sp>
        <p:nvSpPr>
          <p:cNvPr id="2" name="CasellaDiTesto 1">
            <a:extLst>
              <a:ext uri="{FF2B5EF4-FFF2-40B4-BE49-F238E27FC236}">
                <a16:creationId xmlns:a16="http://schemas.microsoft.com/office/drawing/2014/main" id="{A80AA477-06C8-419D-80B1-BBAAF21DEC15}"/>
              </a:ext>
            </a:extLst>
          </p:cNvPr>
          <p:cNvSpPr txBox="1"/>
          <p:nvPr/>
        </p:nvSpPr>
        <p:spPr>
          <a:xfrm>
            <a:off x="7319276" y="6129380"/>
            <a:ext cx="4726675" cy="607859"/>
          </a:xfrm>
          <a:prstGeom prst="rect">
            <a:avLst/>
          </a:prstGeom>
          <a:noFill/>
          <a:ln>
            <a:solidFill>
              <a:schemeClr val="tx1"/>
            </a:solidFill>
          </a:ln>
        </p:spPr>
        <p:txBody>
          <a:bodyPr wrap="square" rtlCol="0">
            <a:spAutoFit/>
          </a:bodyPr>
          <a:lstStyle/>
          <a:p>
            <a:r>
              <a:rPr lang="it-IT" altLang="it-IT" sz="1100" dirty="0">
                <a:solidFill>
                  <a:srgbClr val="0070C0"/>
                </a:solidFill>
              </a:rPr>
              <a:t>Anesth Analg 2007; 105: 1736-40</a:t>
            </a:r>
          </a:p>
          <a:p>
            <a:r>
              <a:rPr lang="it-IT" altLang="it-IT" sz="1200" b="1" dirty="0">
                <a:solidFill>
                  <a:srgbClr val="0070C0"/>
                </a:solidFill>
              </a:rPr>
              <a:t>The accuracy of blood loss estimation after simulated vaginal delivey</a:t>
            </a:r>
          </a:p>
          <a:p>
            <a:r>
              <a:rPr lang="it-IT" altLang="it-IT" sz="1050" dirty="0">
                <a:solidFill>
                  <a:srgbClr val="0070C0"/>
                </a:solidFill>
              </a:rPr>
              <a:t>Toledo P. et al</a:t>
            </a:r>
          </a:p>
        </p:txBody>
      </p:sp>
      <p:sp>
        <p:nvSpPr>
          <p:cNvPr id="4" name="CasellaDiTesto 3">
            <a:extLst>
              <a:ext uri="{FF2B5EF4-FFF2-40B4-BE49-F238E27FC236}">
                <a16:creationId xmlns:a16="http://schemas.microsoft.com/office/drawing/2014/main" id="{A5A91C2A-68AB-4521-B52E-01ACF6DFCB4A}"/>
              </a:ext>
            </a:extLst>
          </p:cNvPr>
          <p:cNvSpPr txBox="1"/>
          <p:nvPr/>
        </p:nvSpPr>
        <p:spPr>
          <a:xfrm>
            <a:off x="3790867" y="5572708"/>
            <a:ext cx="3153719" cy="923330"/>
          </a:xfrm>
          <a:prstGeom prst="rect">
            <a:avLst/>
          </a:prstGeom>
          <a:noFill/>
        </p:spPr>
        <p:txBody>
          <a:bodyPr wrap="square" rtlCol="0">
            <a:spAutoFit/>
          </a:bodyPr>
          <a:lstStyle/>
          <a:p>
            <a:r>
              <a:rPr lang="it-IT" altLang="it-IT" dirty="0"/>
              <a:t>pezze piccole = 30 ml </a:t>
            </a:r>
          </a:p>
          <a:p>
            <a:r>
              <a:rPr lang="it-IT" altLang="it-IT" dirty="0"/>
              <a:t>pezze medie = 60 ml</a:t>
            </a:r>
          </a:p>
          <a:p>
            <a:r>
              <a:rPr lang="it-IT" altLang="it-IT" dirty="0"/>
              <a:t>pezze grandi = 100 ml</a:t>
            </a:r>
          </a:p>
        </p:txBody>
      </p:sp>
      <p:pic>
        <p:nvPicPr>
          <p:cNvPr id="7170" name="Picture 2" descr="Risultati immagini per emergenza emorragia postpart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867" y="4333595"/>
            <a:ext cx="38100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6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7779434" y="-81684"/>
            <a:ext cx="3608232" cy="1325563"/>
          </a:xfrm>
        </p:spPr>
        <p:txBody>
          <a:bodyPr/>
          <a:lstStyle/>
          <a:p>
            <a:pPr algn="ctr"/>
            <a:r>
              <a:rPr lang="it-IT" altLang="it-IT" dirty="0">
                <a:solidFill>
                  <a:srgbClr val="FF0000"/>
                </a:solidFill>
              </a:rPr>
              <a:t> </a:t>
            </a:r>
            <a:r>
              <a:rPr lang="it-IT" altLang="it-IT" b="1" cap="all" dirty="0">
                <a:solidFill>
                  <a:srgbClr val="FF0000"/>
                </a:solidFill>
                <a:latin typeface="+mn-lt"/>
              </a:rPr>
              <a:t>Cause di PPH</a:t>
            </a:r>
          </a:p>
        </p:txBody>
      </p:sp>
      <p:pic>
        <p:nvPicPr>
          <p:cNvPr id="11267"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8803" y="153236"/>
            <a:ext cx="7292663" cy="5952509"/>
          </a:xfrm>
        </p:spPr>
      </p:pic>
      <p:sp>
        <p:nvSpPr>
          <p:cNvPr id="11268" name="CasellaDiTesto 12"/>
          <p:cNvSpPr txBox="1">
            <a:spLocks noChangeArrowheads="1"/>
          </p:cNvSpPr>
          <p:nvPr/>
        </p:nvSpPr>
        <p:spPr bwMode="auto">
          <a:xfrm>
            <a:off x="1649568" y="6105745"/>
            <a:ext cx="4446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b="1" i="1" dirty="0">
                <a:solidFill>
                  <a:srgbClr val="00B0F0"/>
                </a:solidFill>
              </a:rPr>
              <a:t>Solomon et al. Br. J Anaesth 2012; 109</a:t>
            </a:r>
          </a:p>
        </p:txBody>
      </p:sp>
      <p:sp>
        <p:nvSpPr>
          <p:cNvPr id="2" name="CasellaDiTesto 1"/>
          <p:cNvSpPr txBox="1"/>
          <p:nvPr/>
        </p:nvSpPr>
        <p:spPr>
          <a:xfrm>
            <a:off x="8862269" y="1296172"/>
            <a:ext cx="1751773" cy="830997"/>
          </a:xfrm>
          <a:prstGeom prst="rect">
            <a:avLst/>
          </a:prstGeom>
          <a:noFill/>
        </p:spPr>
        <p:txBody>
          <a:bodyPr wrap="square">
            <a:spAutoFit/>
          </a:bodyPr>
          <a:lstStyle/>
          <a:p>
            <a:pPr>
              <a:defRPr/>
            </a:pPr>
            <a:r>
              <a:rPr lang="it-IT" sz="4800" b="1" dirty="0">
                <a:ln w="22225">
                  <a:solidFill>
                    <a:schemeClr val="accent2"/>
                  </a:solidFill>
                  <a:prstDash val="solid"/>
                </a:ln>
                <a:solidFill>
                  <a:schemeClr val="accent2">
                    <a:lumMod val="40000"/>
                    <a:lumOff val="60000"/>
                  </a:schemeClr>
                </a:solidFill>
                <a:ea typeface="ＭＳ Ｐゴシック" pitchFamily="34" charset="-128"/>
              </a:rPr>
              <a:t>  4   T</a:t>
            </a:r>
          </a:p>
        </p:txBody>
      </p:sp>
      <p:sp>
        <p:nvSpPr>
          <p:cNvPr id="6" name="CasellaDiTesto 5"/>
          <p:cNvSpPr txBox="1"/>
          <p:nvPr/>
        </p:nvSpPr>
        <p:spPr>
          <a:xfrm>
            <a:off x="7487101" y="2907096"/>
            <a:ext cx="4704522" cy="2215991"/>
          </a:xfrm>
          <a:prstGeom prst="rect">
            <a:avLst/>
          </a:prstGeom>
          <a:solidFill>
            <a:srgbClr val="FFFF00"/>
          </a:solidFill>
          <a:ln w="38100">
            <a:solidFill>
              <a:schemeClr val="tx2">
                <a:lumMod val="60000"/>
                <a:lumOff val="40000"/>
              </a:schemeClr>
            </a:solidFill>
          </a:ln>
          <a:scene3d>
            <a:camera prst="orthographicFront"/>
            <a:lightRig rig="threePt" dir="t"/>
          </a:scene3d>
          <a:sp3d>
            <a:bevelT/>
          </a:sp3d>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it-IT" altLang="it-IT" sz="2800" dirty="0">
                <a:solidFill>
                  <a:srgbClr val="17375E"/>
                </a:solidFill>
                <a:effectLst>
                  <a:outerShdw blurRad="38100" dist="38100" dir="2700000" algn="tl">
                    <a:srgbClr val="C0C0C0"/>
                  </a:outerShdw>
                </a:effectLst>
              </a:rPr>
              <a:t>Solo 1/3 delle emorragie ostetriche sono prevedibili </a:t>
            </a:r>
          </a:p>
          <a:p>
            <a:pPr algn="ctr">
              <a:defRPr/>
            </a:pPr>
            <a:r>
              <a:rPr lang="it-IT" altLang="it-IT" sz="1800" dirty="0">
                <a:solidFill>
                  <a:srgbClr val="17375E"/>
                </a:solidFill>
                <a:effectLst>
                  <a:outerShdw blurRad="38100" dist="38100" dir="2700000" algn="tl">
                    <a:srgbClr val="C0C0C0"/>
                  </a:outerShdw>
                </a:effectLst>
              </a:rPr>
              <a:t> </a:t>
            </a:r>
          </a:p>
          <a:p>
            <a:pPr algn="ctr">
              <a:defRPr/>
            </a:pPr>
            <a:r>
              <a:rPr lang="it-IT" altLang="it-IT" sz="3200" dirty="0">
                <a:solidFill>
                  <a:srgbClr val="17375E"/>
                </a:solidFill>
                <a:effectLst>
                  <a:outerShdw blurRad="38100" dist="38100" dir="2700000" algn="tl">
                    <a:srgbClr val="C0C0C0"/>
                  </a:outerShdw>
                </a:effectLst>
              </a:rPr>
              <a:t>il rischio nei T.C. è aumentato di 3-5 volte</a:t>
            </a:r>
            <a:endParaRPr lang="it-IT" altLang="it-IT" sz="1800" dirty="0">
              <a:solidFill>
                <a:srgbClr val="17375E"/>
              </a:solidFill>
              <a:effectLst>
                <a:outerShdw blurRad="38100" dist="38100" dir="2700000" algn="tl">
                  <a:srgbClr val="C0C0C0"/>
                </a:outerShdw>
              </a:effectLst>
            </a:endParaRPr>
          </a:p>
        </p:txBody>
      </p:sp>
      <p:sp>
        <p:nvSpPr>
          <p:cNvPr id="3" name="Ovale 2">
            <a:extLst>
              <a:ext uri="{FF2B5EF4-FFF2-40B4-BE49-F238E27FC236}">
                <a16:creationId xmlns:a16="http://schemas.microsoft.com/office/drawing/2014/main" id="{5BDD15CE-E460-4FE3-9916-D82711BDA452}"/>
              </a:ext>
            </a:extLst>
          </p:cNvPr>
          <p:cNvSpPr/>
          <p:nvPr/>
        </p:nvSpPr>
        <p:spPr>
          <a:xfrm>
            <a:off x="8976156" y="1157450"/>
            <a:ext cx="1524000" cy="1078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623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387DAD-DEA8-45AF-99E2-17D4C07C98F5}"/>
              </a:ext>
            </a:extLst>
          </p:cNvPr>
          <p:cNvSpPr>
            <a:spLocks noGrp="1"/>
          </p:cNvSpPr>
          <p:nvPr>
            <p:ph type="title"/>
          </p:nvPr>
        </p:nvSpPr>
        <p:spPr>
          <a:xfrm>
            <a:off x="1676400" y="210716"/>
            <a:ext cx="10515600" cy="1325563"/>
          </a:xfrm>
        </p:spPr>
        <p:txBody>
          <a:bodyPr>
            <a:normAutofit/>
          </a:bodyPr>
          <a:lstStyle/>
          <a:p>
            <a:pPr algn="ctr"/>
            <a:r>
              <a:rPr lang="it-IT" sz="4800" b="1" dirty="0">
                <a:solidFill>
                  <a:srgbClr val="FF0000"/>
                </a:solidFill>
                <a:latin typeface="+mn-lt"/>
              </a:rPr>
              <a:t>PREVENZIONE DELLA PPH</a:t>
            </a:r>
          </a:p>
        </p:txBody>
      </p:sp>
      <p:sp>
        <p:nvSpPr>
          <p:cNvPr id="3" name="Segnaposto contenuto 2">
            <a:extLst>
              <a:ext uri="{FF2B5EF4-FFF2-40B4-BE49-F238E27FC236}">
                <a16:creationId xmlns:a16="http://schemas.microsoft.com/office/drawing/2014/main" id="{E3DD294A-AEEF-4D27-848B-C67776C12DC8}"/>
              </a:ext>
            </a:extLst>
          </p:cNvPr>
          <p:cNvSpPr>
            <a:spLocks noGrp="1"/>
          </p:cNvSpPr>
          <p:nvPr>
            <p:ph idx="1"/>
          </p:nvPr>
        </p:nvSpPr>
        <p:spPr>
          <a:xfrm>
            <a:off x="0" y="3408709"/>
            <a:ext cx="7784221" cy="3028950"/>
          </a:xfrm>
        </p:spPr>
        <p:txBody>
          <a:bodyPr/>
          <a:lstStyle/>
          <a:p>
            <a:r>
              <a:rPr lang="it-IT" sz="4400" dirty="0">
                <a:solidFill>
                  <a:srgbClr val="00B050"/>
                </a:solidFill>
              </a:rPr>
              <a:t>Identificazione dei casi a rischio</a:t>
            </a:r>
          </a:p>
          <a:p>
            <a:r>
              <a:rPr lang="it-IT" sz="4400" dirty="0">
                <a:solidFill>
                  <a:srgbClr val="FF0000"/>
                </a:solidFill>
              </a:rPr>
              <a:t>Buona pratica clinica</a:t>
            </a:r>
          </a:p>
          <a:p>
            <a:r>
              <a:rPr lang="it-IT" sz="4400" dirty="0">
                <a:solidFill>
                  <a:srgbClr val="FF0000"/>
                </a:solidFill>
              </a:rPr>
              <a:t>Organizzazione</a:t>
            </a:r>
          </a:p>
          <a:p>
            <a:r>
              <a:rPr lang="it-IT" sz="4400" dirty="0">
                <a:solidFill>
                  <a:srgbClr val="FF0000"/>
                </a:solidFill>
              </a:rPr>
              <a:t>Formazione</a:t>
            </a:r>
          </a:p>
        </p:txBody>
      </p:sp>
      <p:pic>
        <p:nvPicPr>
          <p:cNvPr id="5" name="Immagine 4">
            <a:extLst>
              <a:ext uri="{FF2B5EF4-FFF2-40B4-BE49-F238E27FC236}">
                <a16:creationId xmlns:a16="http://schemas.microsoft.com/office/drawing/2014/main" id="{6C9A384B-61F7-41F7-84AE-BF4885BC8663}"/>
              </a:ext>
            </a:extLst>
          </p:cNvPr>
          <p:cNvPicPr>
            <a:picLocks noChangeAspect="1"/>
          </p:cNvPicPr>
          <p:nvPr/>
        </p:nvPicPr>
        <p:blipFill rotWithShape="1">
          <a:blip r:embed="rId3"/>
          <a:srcRect t="9563" b="12872"/>
          <a:stretch/>
        </p:blipFill>
        <p:spPr>
          <a:xfrm>
            <a:off x="7765352" y="1934815"/>
            <a:ext cx="4426648" cy="4823944"/>
          </a:xfrm>
          <a:prstGeom prst="rect">
            <a:avLst/>
          </a:prstGeom>
        </p:spPr>
      </p:pic>
      <p:pic>
        <p:nvPicPr>
          <p:cNvPr id="6" name="Immagine 5">
            <a:extLst>
              <a:ext uri="{FF2B5EF4-FFF2-40B4-BE49-F238E27FC236}">
                <a16:creationId xmlns:a16="http://schemas.microsoft.com/office/drawing/2014/main" id="{A68A2FD3-5A10-4211-8B3A-1B583357F700}"/>
              </a:ext>
            </a:extLst>
          </p:cNvPr>
          <p:cNvPicPr>
            <a:picLocks noChangeAspect="1"/>
          </p:cNvPicPr>
          <p:nvPr/>
        </p:nvPicPr>
        <p:blipFill>
          <a:blip r:embed="rId4"/>
          <a:stretch>
            <a:fillRect/>
          </a:stretch>
        </p:blipFill>
        <p:spPr>
          <a:xfrm rot="5400000">
            <a:off x="9744488" y="230466"/>
            <a:ext cx="761534" cy="3030703"/>
          </a:xfrm>
          <a:prstGeom prst="rect">
            <a:avLst/>
          </a:prstGeom>
        </p:spPr>
      </p:pic>
      <p:sp>
        <p:nvSpPr>
          <p:cNvPr id="8" name="CasellaDiTesto 7">
            <a:extLst>
              <a:ext uri="{FF2B5EF4-FFF2-40B4-BE49-F238E27FC236}">
                <a16:creationId xmlns:a16="http://schemas.microsoft.com/office/drawing/2014/main" id="{CFFEFB1C-90FA-424B-B746-0C5AF621236F}"/>
              </a:ext>
            </a:extLst>
          </p:cNvPr>
          <p:cNvSpPr txBox="1"/>
          <p:nvPr/>
        </p:nvSpPr>
        <p:spPr>
          <a:xfrm flipH="1">
            <a:off x="10061280" y="1536280"/>
            <a:ext cx="1922781" cy="246221"/>
          </a:xfrm>
          <a:prstGeom prst="rect">
            <a:avLst/>
          </a:prstGeom>
          <a:noFill/>
        </p:spPr>
        <p:txBody>
          <a:bodyPr wrap="square" rtlCol="0">
            <a:spAutoFit/>
          </a:bodyPr>
          <a:lstStyle/>
          <a:p>
            <a:r>
              <a:rPr lang="it-IT" sz="1000" dirty="0">
                <a:latin typeface="+mj-lt"/>
              </a:rPr>
              <a:t>Delibera aziendale AUSLPE</a:t>
            </a:r>
          </a:p>
        </p:txBody>
      </p:sp>
      <p:sp>
        <p:nvSpPr>
          <p:cNvPr id="9" name="Rettangolo 8"/>
          <p:cNvSpPr/>
          <p:nvPr/>
        </p:nvSpPr>
        <p:spPr>
          <a:xfrm>
            <a:off x="7951304" y="1365049"/>
            <a:ext cx="4032757" cy="5393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2809431" y="2410846"/>
            <a:ext cx="4862945" cy="954107"/>
          </a:xfrm>
          <a:prstGeom prst="rect">
            <a:avLst/>
          </a:prstGeom>
          <a:solidFill>
            <a:srgbClr val="FFFF00"/>
          </a:solidFill>
        </p:spPr>
        <p:txBody>
          <a:bodyPr wrap="square" rtlCol="0">
            <a:spAutoFit/>
          </a:bodyPr>
          <a:lstStyle/>
          <a:p>
            <a:pPr algn="ctr"/>
            <a:r>
              <a:rPr lang="it-IT" sz="2800" b="1" dirty="0"/>
              <a:t>Solo 1/3 delle emorragie ostetriche sono prevedibili</a:t>
            </a:r>
          </a:p>
        </p:txBody>
      </p:sp>
      <p:pic>
        <p:nvPicPr>
          <p:cNvPr id="7" name="Immagine 6"/>
          <p:cNvPicPr>
            <a:picLocks noChangeAspect="1"/>
          </p:cNvPicPr>
          <p:nvPr/>
        </p:nvPicPr>
        <p:blipFill rotWithShape="1">
          <a:blip r:embed="rId5"/>
          <a:srcRect l="30448" t="16499" r="16717" b="9159"/>
          <a:stretch/>
        </p:blipFill>
        <p:spPr>
          <a:xfrm>
            <a:off x="0" y="0"/>
            <a:ext cx="3152633" cy="2493902"/>
          </a:xfrm>
          <a:prstGeom prst="rect">
            <a:avLst/>
          </a:prstGeom>
        </p:spPr>
      </p:pic>
    </p:spTree>
    <p:extLst>
      <p:ext uri="{BB962C8B-B14F-4D97-AF65-F5344CB8AC3E}">
        <p14:creationId xmlns:p14="http://schemas.microsoft.com/office/powerpoint/2010/main" val="325580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e 10"/>
          <p:cNvSpPr/>
          <p:nvPr/>
        </p:nvSpPr>
        <p:spPr>
          <a:xfrm>
            <a:off x="5036024" y="474198"/>
            <a:ext cx="6819426" cy="262575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Constantia" charset="0"/>
                <a:ea typeface="ＭＳ Ｐゴシック" charset="0"/>
                <a:cs typeface="ＭＳ Ｐゴシック" charset="0"/>
              </a:defRPr>
            </a:lvl1pPr>
            <a:lvl2pPr marL="37931725" indent="-37474525">
              <a:defRPr>
                <a:solidFill>
                  <a:schemeClr val="tx1"/>
                </a:solidFill>
                <a:latin typeface="Constantia" charset="0"/>
                <a:ea typeface="ＭＳ Ｐゴシック" charset="0"/>
              </a:defRPr>
            </a:lvl2pPr>
            <a:lvl3pPr>
              <a:defRPr>
                <a:solidFill>
                  <a:schemeClr val="tx1"/>
                </a:solidFill>
                <a:latin typeface="Constantia" charset="0"/>
                <a:ea typeface="ＭＳ Ｐゴシック" charset="0"/>
              </a:defRPr>
            </a:lvl3pPr>
            <a:lvl4pPr>
              <a:defRPr>
                <a:solidFill>
                  <a:schemeClr val="tx1"/>
                </a:solidFill>
                <a:latin typeface="Constantia" charset="0"/>
                <a:ea typeface="ＭＳ Ｐゴシック" charset="0"/>
              </a:defRPr>
            </a:lvl4pPr>
            <a:lvl5pPr>
              <a:defRPr>
                <a:solidFill>
                  <a:schemeClr val="tx1"/>
                </a:solidFill>
                <a:latin typeface="Constantia" charset="0"/>
                <a:ea typeface="ＭＳ Ｐゴシック" charset="0"/>
              </a:defRPr>
            </a:lvl5pPr>
            <a:lvl6pPr marL="457200" fontAlgn="base">
              <a:spcBef>
                <a:spcPct val="0"/>
              </a:spcBef>
              <a:spcAft>
                <a:spcPct val="0"/>
              </a:spcAft>
              <a:defRPr>
                <a:solidFill>
                  <a:schemeClr val="tx1"/>
                </a:solidFill>
                <a:latin typeface="Constantia" charset="0"/>
                <a:ea typeface="ＭＳ Ｐゴシック" charset="0"/>
              </a:defRPr>
            </a:lvl6pPr>
            <a:lvl7pPr marL="914400" fontAlgn="base">
              <a:spcBef>
                <a:spcPct val="0"/>
              </a:spcBef>
              <a:spcAft>
                <a:spcPct val="0"/>
              </a:spcAft>
              <a:defRPr>
                <a:solidFill>
                  <a:schemeClr val="tx1"/>
                </a:solidFill>
                <a:latin typeface="Constantia" charset="0"/>
                <a:ea typeface="ＭＳ Ｐゴシック" charset="0"/>
              </a:defRPr>
            </a:lvl7pPr>
            <a:lvl8pPr marL="1371600" fontAlgn="base">
              <a:spcBef>
                <a:spcPct val="0"/>
              </a:spcBef>
              <a:spcAft>
                <a:spcPct val="0"/>
              </a:spcAft>
              <a:defRPr>
                <a:solidFill>
                  <a:schemeClr val="tx1"/>
                </a:solidFill>
                <a:latin typeface="Constantia" charset="0"/>
                <a:ea typeface="ＭＳ Ｐゴシック" charset="0"/>
              </a:defRPr>
            </a:lvl8pPr>
            <a:lvl9pPr marL="1828800" fontAlgn="base">
              <a:spcBef>
                <a:spcPct val="0"/>
              </a:spcBef>
              <a:spcAft>
                <a:spcPct val="0"/>
              </a:spcAft>
              <a:defRPr>
                <a:solidFill>
                  <a:schemeClr val="tx1"/>
                </a:solidFill>
                <a:latin typeface="Constantia" charset="0"/>
                <a:ea typeface="ＭＳ Ｐゴシック" charset="0"/>
              </a:defRPr>
            </a:lvl9pPr>
          </a:lstStyle>
          <a:p>
            <a:pPr algn="ctr" fontAlgn="base">
              <a:spcBef>
                <a:spcPct val="0"/>
              </a:spcBef>
              <a:spcAft>
                <a:spcPct val="0"/>
              </a:spcAft>
              <a:defRPr/>
            </a:pPr>
            <a:r>
              <a:rPr lang="it-IT" sz="2800" b="1" dirty="0">
                <a:solidFill>
                  <a:prstClr val="black"/>
                </a:solidFill>
                <a:latin typeface="Calibri" charset="0"/>
              </a:rPr>
              <a:t>Situazione di imminente pericolo di vita per la madre e/o per il feto-neonato</a:t>
            </a:r>
          </a:p>
        </p:txBody>
      </p:sp>
      <p:sp>
        <p:nvSpPr>
          <p:cNvPr id="4" name="Rettangolo arrotondato 3"/>
          <p:cNvSpPr/>
          <p:nvPr/>
        </p:nvSpPr>
        <p:spPr>
          <a:xfrm>
            <a:off x="602666" y="3486296"/>
            <a:ext cx="8210549" cy="2663825"/>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Constantia" charset="0"/>
                <a:ea typeface="ＭＳ Ｐゴシック" charset="0"/>
                <a:cs typeface="ＭＳ Ｐゴシック" charset="0"/>
              </a:defRPr>
            </a:lvl1pPr>
            <a:lvl2pPr marL="37931725" indent="-37474525">
              <a:defRPr>
                <a:solidFill>
                  <a:schemeClr val="tx1"/>
                </a:solidFill>
                <a:latin typeface="Constantia" charset="0"/>
                <a:ea typeface="ＭＳ Ｐゴシック" charset="0"/>
              </a:defRPr>
            </a:lvl2pPr>
            <a:lvl3pPr>
              <a:defRPr>
                <a:solidFill>
                  <a:schemeClr val="tx1"/>
                </a:solidFill>
                <a:latin typeface="Constantia" charset="0"/>
                <a:ea typeface="ＭＳ Ｐゴシック" charset="0"/>
              </a:defRPr>
            </a:lvl3pPr>
            <a:lvl4pPr>
              <a:defRPr>
                <a:solidFill>
                  <a:schemeClr val="tx1"/>
                </a:solidFill>
                <a:latin typeface="Constantia" charset="0"/>
                <a:ea typeface="ＭＳ Ｐゴシック" charset="0"/>
              </a:defRPr>
            </a:lvl4pPr>
            <a:lvl5pPr>
              <a:defRPr>
                <a:solidFill>
                  <a:schemeClr val="tx1"/>
                </a:solidFill>
                <a:latin typeface="Constantia" charset="0"/>
                <a:ea typeface="ＭＳ Ｐゴシック" charset="0"/>
              </a:defRPr>
            </a:lvl5pPr>
            <a:lvl6pPr marL="457200" fontAlgn="base">
              <a:spcBef>
                <a:spcPct val="0"/>
              </a:spcBef>
              <a:spcAft>
                <a:spcPct val="0"/>
              </a:spcAft>
              <a:defRPr>
                <a:solidFill>
                  <a:schemeClr val="tx1"/>
                </a:solidFill>
                <a:latin typeface="Constantia" charset="0"/>
                <a:ea typeface="ＭＳ Ｐゴシック" charset="0"/>
              </a:defRPr>
            </a:lvl6pPr>
            <a:lvl7pPr marL="914400" fontAlgn="base">
              <a:spcBef>
                <a:spcPct val="0"/>
              </a:spcBef>
              <a:spcAft>
                <a:spcPct val="0"/>
              </a:spcAft>
              <a:defRPr>
                <a:solidFill>
                  <a:schemeClr val="tx1"/>
                </a:solidFill>
                <a:latin typeface="Constantia" charset="0"/>
                <a:ea typeface="ＭＳ Ｐゴシック" charset="0"/>
              </a:defRPr>
            </a:lvl7pPr>
            <a:lvl8pPr marL="1371600" fontAlgn="base">
              <a:spcBef>
                <a:spcPct val="0"/>
              </a:spcBef>
              <a:spcAft>
                <a:spcPct val="0"/>
              </a:spcAft>
              <a:defRPr>
                <a:solidFill>
                  <a:schemeClr val="tx1"/>
                </a:solidFill>
                <a:latin typeface="Constantia" charset="0"/>
                <a:ea typeface="ＭＳ Ｐゴシック" charset="0"/>
              </a:defRPr>
            </a:lvl8pPr>
            <a:lvl9pPr marL="1828800" fontAlgn="base">
              <a:spcBef>
                <a:spcPct val="0"/>
              </a:spcBef>
              <a:spcAft>
                <a:spcPct val="0"/>
              </a:spcAft>
              <a:defRPr>
                <a:solidFill>
                  <a:schemeClr val="tx1"/>
                </a:solidFill>
                <a:latin typeface="Constantia" charset="0"/>
                <a:ea typeface="ＭＳ Ｐゴシック" charset="0"/>
              </a:defRPr>
            </a:lvl9pPr>
          </a:lstStyle>
          <a:p>
            <a:pPr algn="ctr" fontAlgn="base">
              <a:spcBef>
                <a:spcPct val="0"/>
              </a:spcBef>
              <a:spcAft>
                <a:spcPct val="0"/>
              </a:spcAft>
              <a:defRPr/>
            </a:pPr>
            <a:r>
              <a:rPr lang="it-IT" sz="2400" dirty="0">
                <a:solidFill>
                  <a:prstClr val="black"/>
                </a:solidFill>
                <a:latin typeface="Calibri" charset="0"/>
              </a:rPr>
              <a:t>Le emergenze in ostetricia sono eventi rari drammatici e spesso imprevedibili ed implicano il coinvolgimento di </a:t>
            </a:r>
          </a:p>
          <a:p>
            <a:pPr algn="ctr" fontAlgn="base">
              <a:spcBef>
                <a:spcPct val="0"/>
              </a:spcBef>
              <a:spcAft>
                <a:spcPct val="0"/>
              </a:spcAft>
              <a:defRPr/>
            </a:pPr>
            <a:r>
              <a:rPr lang="it-IT" sz="2400" dirty="0">
                <a:solidFill>
                  <a:prstClr val="black"/>
                </a:solidFill>
                <a:latin typeface="Calibri" charset="0"/>
              </a:rPr>
              <a:t>un</a:t>
            </a:r>
            <a:r>
              <a:rPr lang="it-IT" sz="2400" b="1" dirty="0">
                <a:solidFill>
                  <a:prstClr val="black"/>
                </a:solidFill>
                <a:latin typeface="Calibri" charset="0"/>
              </a:rPr>
              <a:t> team multidisciplinare</a:t>
            </a:r>
            <a:r>
              <a:rPr lang="it-IT" sz="2400" dirty="0">
                <a:solidFill>
                  <a:prstClr val="black"/>
                </a:solidFill>
                <a:latin typeface="Calibri" charset="0"/>
              </a:rPr>
              <a:t> costituito da diverse figure professionali (ginecologo, ostetrica, infermiere, neonatologo/pediatra, anestesista, centro trasfusionale, laboratorio analisi, personale di supporto).</a:t>
            </a:r>
          </a:p>
        </p:txBody>
      </p:sp>
      <p:sp>
        <p:nvSpPr>
          <p:cNvPr id="8" name="Rettangolo 7"/>
          <p:cNvSpPr/>
          <p:nvPr/>
        </p:nvSpPr>
        <p:spPr>
          <a:xfrm>
            <a:off x="1405115" y="215030"/>
            <a:ext cx="5867953" cy="769441"/>
          </a:xfrm>
          <a:prstGeom prst="rect">
            <a:avLst/>
          </a:prstGeom>
          <a:noFill/>
        </p:spPr>
        <p:txBody>
          <a:bodyPr wrap="none">
            <a:spAutoFit/>
          </a:bodyPr>
          <a:lstStyle/>
          <a:p>
            <a:pPr algn="ctr">
              <a:defRPr/>
            </a:pPr>
            <a:r>
              <a:rPr lang="it-IT" sz="4400" b="1" dirty="0">
                <a:ln w="18415" cmpd="sng">
                  <a:solidFill>
                    <a:srgbClr val="FF0000"/>
                  </a:solidFill>
                  <a:prstDash val="solid"/>
                </a:ln>
                <a:solidFill>
                  <a:srgbClr val="C00000"/>
                </a:solidFill>
                <a:effectLst>
                  <a:outerShdw blurRad="63500" dir="3600000" algn="tl" rotWithShape="0">
                    <a:srgbClr val="000000">
                      <a:alpha val="70000"/>
                    </a:srgbClr>
                  </a:outerShdw>
                </a:effectLst>
                <a:ea typeface="ＭＳ Ｐゴシック" charset="0"/>
                <a:cs typeface="Times New Roman" pitchFamily="18" charset="0"/>
              </a:rPr>
              <a:t>EMERGENZA OSTETRICA</a:t>
            </a:r>
          </a:p>
        </p:txBody>
      </p:sp>
      <p:pic>
        <p:nvPicPr>
          <p:cNvPr id="13" name="Immagine 12" descr="equipe3.jpg"/>
          <p:cNvPicPr>
            <a:picLocks noChangeAspect="1"/>
          </p:cNvPicPr>
          <p:nvPr/>
        </p:nvPicPr>
        <p:blipFill>
          <a:blip r:embed="rId3"/>
          <a:stretch>
            <a:fillRect/>
          </a:stretch>
        </p:blipFill>
        <p:spPr>
          <a:xfrm>
            <a:off x="285617" y="1220586"/>
            <a:ext cx="3722568" cy="2265710"/>
          </a:xfrm>
          <a:prstGeom prst="rect">
            <a:avLst/>
          </a:prstGeom>
          <a:ln>
            <a:noFill/>
          </a:ln>
          <a:effectLst>
            <a:outerShdw blurRad="292100" dist="139700" dir="2700000" algn="tl" rotWithShape="0">
              <a:srgbClr val="333333">
                <a:alpha val="65000"/>
              </a:srgbClr>
            </a:outerShdw>
          </a:effectLst>
        </p:spPr>
      </p:pic>
      <p:pic>
        <p:nvPicPr>
          <p:cNvPr id="10" name="Picture 7" descr="023001012115"/>
          <p:cNvPicPr>
            <a:picLocks noChangeAspect="1" noChangeArrowheads="1"/>
          </p:cNvPicPr>
          <p:nvPr/>
        </p:nvPicPr>
        <p:blipFill>
          <a:blip r:embed="rId4" cstate="print"/>
          <a:srcRect/>
          <a:stretch>
            <a:fillRect/>
          </a:stretch>
        </p:blipFill>
        <p:spPr bwMode="auto">
          <a:xfrm>
            <a:off x="8743006" y="4011692"/>
            <a:ext cx="3233909" cy="2707945"/>
          </a:xfrm>
          <a:prstGeom prst="rect">
            <a:avLst/>
          </a:prstGeom>
          <a:noFill/>
          <a:ln w="9525">
            <a:noFill/>
            <a:miter lim="800000"/>
            <a:headEnd/>
            <a:tailEnd/>
          </a:ln>
        </p:spPr>
      </p:pic>
    </p:spTree>
    <p:extLst>
      <p:ext uri="{BB962C8B-B14F-4D97-AF65-F5344CB8AC3E}">
        <p14:creationId xmlns:p14="http://schemas.microsoft.com/office/powerpoint/2010/main" val="285961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91068"/>
            <a:ext cx="10515600" cy="1325563"/>
          </a:xfrm>
        </p:spPr>
        <p:txBody>
          <a:bodyPr/>
          <a:lstStyle/>
          <a:p>
            <a:r>
              <a:rPr lang="it-IT" dirty="0">
                <a:solidFill>
                  <a:srgbClr val="FF0000"/>
                </a:solidFill>
                <a:latin typeface="+mn-lt"/>
              </a:rPr>
              <a:t>STRATIFICAZIONE DEL RISCHIO EMORRAGICO</a:t>
            </a:r>
          </a:p>
        </p:txBody>
      </p:sp>
      <p:sp>
        <p:nvSpPr>
          <p:cNvPr id="4" name="Rectangle 1">
            <a:extLst>
              <a:ext uri="{FF2B5EF4-FFF2-40B4-BE49-F238E27FC236}">
                <a16:creationId xmlns:a16="http://schemas.microsoft.com/office/drawing/2014/main" id="{F4450172-F718-4228-9775-43DC865F50D8}"/>
              </a:ext>
            </a:extLst>
          </p:cNvPr>
          <p:cNvSpPr>
            <a:spLocks noGrp="1" noChangeArrowheads="1"/>
          </p:cNvSpPr>
          <p:nvPr>
            <p:ph idx="1"/>
          </p:nvPr>
        </p:nvSpPr>
        <p:spPr bwMode="auto">
          <a:xfrm>
            <a:off x="838200" y="1462136"/>
            <a:ext cx="10515600" cy="50783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1pPr>
            <a:lvl2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2pPr>
            <a:lvl3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3pPr>
            <a:lvl4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4pPr>
            <a:lvl5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5pPr>
            <a:lvl6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6pPr>
            <a:lvl7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7pPr>
            <a:lvl8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8pPr>
            <a:lvl9pPr fontAlgn="base">
              <a:spcBef>
                <a:spcPct val="0"/>
              </a:spcBef>
              <a:spcAft>
                <a:spcPct val="0"/>
              </a:spcAft>
              <a:tabLst>
                <a:tab pos="449263" algn="r"/>
                <a:tab pos="3060700" algn="ctr"/>
                <a:tab pos="6119813" algn="r"/>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REGIONE ABRUZZO</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ASL PESCARA</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Ospedale “Spirito Santo”</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Dipartimento di Medicina Trasfusionale</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UOC Immunoematologia – Medicina trasfusionale e Lab. Ematologia</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Direttore f.f. Dr. Patrizia Accorsi</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Servizio di Distribuzione Emocomponenti</a:t>
            </a:r>
            <a:endParaRPr kumimoji="0" lang="it-IT" altLang="it-IT"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100" b="0" i="0" u="sng" strike="noStrike" cap="none" normalizeH="0" baseline="0" dirty="0">
                <a:ln>
                  <a:noFill/>
                </a:ln>
                <a:solidFill>
                  <a:srgbClr val="0000FF"/>
                </a:solidFill>
                <a:effectLst/>
                <a:latin typeface="Arial" pitchFamily="34" charset="0"/>
                <a:ea typeface="Times New Roman" pitchFamily="18" charset="0"/>
                <a:cs typeface="Times New Roman" pitchFamily="18" charset="0"/>
              </a:rPr>
              <a:t>Tel  085.4252687 fax 0854252607</a:t>
            </a:r>
            <a:endParaRPr kumimoji="0" lang="it-IT" alt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100" b="0" i="0" u="sng" strike="noStrike" cap="none" normalizeH="0" baseline="0" dirty="0">
                <a:ln>
                  <a:noFill/>
                </a:ln>
                <a:solidFill>
                  <a:srgbClr val="0000FF"/>
                </a:solidFill>
                <a:effectLst/>
                <a:latin typeface="Arial" pitchFamily="34" charset="0"/>
                <a:ea typeface="Times New Roman" pitchFamily="18" charset="0"/>
                <a:cs typeface="Times New Roman" pitchFamily="18" charset="0"/>
              </a:rPr>
              <a:t>web site: </a:t>
            </a:r>
            <a:r>
              <a:rPr kumimoji="0" lang="it-IT" altLang="it-IT" sz="1100" b="0" i="0" u="sng" strike="noStrike" cap="none" normalizeH="0" baseline="0" dirty="0">
                <a:ln>
                  <a:noFill/>
                </a:ln>
                <a:solidFill>
                  <a:srgbClr val="0000FF"/>
                </a:solidFill>
                <a:effectLst/>
                <a:latin typeface="Arial" pitchFamily="34" charset="0"/>
                <a:ea typeface="Times New Roman" pitchFamily="18" charset="0"/>
                <a:cs typeface="Times New Roman" pitchFamily="18" charset="0"/>
                <a:hlinkClick r:id="rId2"/>
              </a:rPr>
              <a:t>www.trasfusionalepescara.it</a:t>
            </a:r>
            <a:endParaRPr kumimoji="0" lang="it-IT" alt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1100" b="0" i="0" u="sng" strike="noStrike" cap="none" normalizeH="0" baseline="0" dirty="0">
                <a:ln>
                  <a:noFill/>
                </a:ln>
                <a:solidFill>
                  <a:srgbClr val="0000FF"/>
                </a:solidFill>
                <a:effectLst/>
                <a:latin typeface="Arial" pitchFamily="34" charset="0"/>
                <a:ea typeface="Times New Roman" pitchFamily="18" charset="0"/>
                <a:cs typeface="Times New Roman" pitchFamily="18" charset="0"/>
              </a:rPr>
              <a:t>Organizzazione con Sistema Gestione per la Qualità certificata secondo UNI EN ISO 9001:2008 – Reg. N° 4268 A</a:t>
            </a:r>
            <a:endParaRPr kumimoji="0" lang="it-IT" altLang="it-IT"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PROTOCOLLO </a:t>
            </a:r>
            <a:endParaRPr kumimoji="0" lang="it-IT" altLang="it-IT" sz="1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GESTIONE RICHIESTE E RITIRO EMOCOMPONENTI </a:t>
            </a:r>
            <a:endParaRPr kumimoji="0" lang="it-IT" altLang="it-IT" sz="1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r>
              <a:rPr kumimoji="0" lang="it-IT" altLang="it-IT" sz="4000" b="1" i="0" u="none" strike="noStrike" cap="none" normalizeH="0" baseline="0" dirty="0">
                <a:ln>
                  <a:noFill/>
                </a:ln>
                <a:solidFill>
                  <a:schemeClr val="tx1"/>
                </a:solidFill>
                <a:effectLst/>
                <a:latin typeface="Arial" pitchFamily="34" charset="0"/>
                <a:ea typeface="Times New Roman" pitchFamily="18" charset="0"/>
                <a:cs typeface="Arial" pitchFamily="34" charset="0"/>
              </a:rPr>
              <a:t>TAGLIO CESAREO</a:t>
            </a:r>
            <a:endParaRPr kumimoji="0" lang="it-IT" altLang="it-IT"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3060700" algn="ctr"/>
                <a:tab pos="6119813" algn="r"/>
              </a:tabLst>
            </a:pPr>
            <a:endParaRPr kumimoji="0" lang="it-IT" altLang="it-IT"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004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0" y="0"/>
            <a:ext cx="11908945" cy="597911"/>
          </a:xfrm>
        </p:spPr>
        <p:txBody>
          <a:bodyPr/>
          <a:lstStyle/>
          <a:p>
            <a:pPr algn="ctr"/>
            <a:r>
              <a:rPr lang="it-IT" altLang="it-IT" sz="3200" b="1" dirty="0">
                <a:solidFill>
                  <a:srgbClr val="FF0000"/>
                </a:solidFill>
                <a:latin typeface="+mn-lt"/>
              </a:rPr>
              <a:t>Admission Hemorrage Risk Factor Evaluation</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08879751"/>
              </p:ext>
            </p:extLst>
          </p:nvPr>
        </p:nvGraphicFramePr>
        <p:xfrm>
          <a:off x="0" y="549275"/>
          <a:ext cx="12192000" cy="6310316"/>
        </p:xfrm>
        <a:graphic>
          <a:graphicData uri="http://schemas.openxmlformats.org/drawingml/2006/table">
            <a:tb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7623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FFFFFF"/>
                          </a:solidFill>
                          <a:effectLst/>
                          <a:latin typeface="Calibri" pitchFamily="34" charset="0"/>
                          <a:ea typeface="MS PGothic" pitchFamily="34" charset="-128"/>
                        </a:rPr>
                        <a:t>LOW  RISK</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FFFFFF"/>
                          </a:solidFill>
                          <a:effectLst/>
                          <a:latin typeface="Calibri" pitchFamily="34" charset="0"/>
                          <a:ea typeface="MS PGothic" pitchFamily="34" charset="-128"/>
                        </a:rPr>
                        <a:t>MEDIUM  RISK</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rgbClr val="FFFFFF"/>
                          </a:solidFill>
                          <a:effectLst/>
                          <a:latin typeface="Calibri" pitchFamily="34" charset="0"/>
                          <a:ea typeface="MS PGothic" pitchFamily="34" charset="-128"/>
                        </a:rPr>
                        <a:t>HIGH  RISK</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413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No previous uterin incision</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2 Prior cesarian births or uterine surgery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 miomectomie)</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Placenta praevia</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623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Singleton pregnancy</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Multiple gestation</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Suspected placenta accreta</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58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 4 previous vaginal births</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&gt; 4 vaginal births</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Hb &lt;8 g/dl</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 Hct &lt;30%</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941388">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No know blending desorders</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Trial of labor before CT</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Prolunged labor</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Chorioamnionitis</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PLT &lt;100.000 uL</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HELLP syndrome</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588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No hystory of PPH</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Hystory of PPH</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Active bleeding greater than shown on admit</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122396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Calibri" pitchFamily="34" charset="0"/>
                        <a:ea typeface="MS PGothic" pitchFamily="34" charset="-128"/>
                      </a:endParaRP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Large uterine fibroids</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Estimated fetal &gt;4 Kg</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Morbid obesity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mn-lt"/>
                          <a:ea typeface="MS PGothic" pitchFamily="34" charset="-128"/>
                        </a:rPr>
                        <a:t> (BMI &gt;35)</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Know coagulopaty</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itchFamily="34" charset="0"/>
                          <a:ea typeface="MS PGothic" pitchFamily="34" charset="-128"/>
                        </a:rPr>
                        <a:t>Therapetic anticoagulation labor</a:t>
                      </a: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13347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Calibri" pitchFamily="34" charset="0"/>
                        <a:ea typeface="MS PGothic" pitchFamily="34" charset="-128"/>
                      </a:endParaRP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Calibri" pitchFamily="34" charset="0"/>
                        <a:ea typeface="MS PGothic" pitchFamily="34" charset="-128"/>
                      </a:endParaRP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Verdana" pitchFamily="34" charset="0"/>
                        <a:ea typeface="MS PGothic" pitchFamily="34" charset="-128"/>
                      </a:endParaRPr>
                    </a:p>
                  </a:txBody>
                  <a:tcPr marL="121920" marR="121920"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
        <p:nvSpPr>
          <p:cNvPr id="7" name="Rettangolo 6"/>
          <p:cNvSpPr/>
          <p:nvPr/>
        </p:nvSpPr>
        <p:spPr>
          <a:xfrm>
            <a:off x="0" y="5922858"/>
            <a:ext cx="4416491" cy="400110"/>
          </a:xfrm>
          <a:prstGeom prst="rect">
            <a:avLst/>
          </a:prstGeom>
          <a:noFill/>
        </p:spPr>
        <p:txBody>
          <a:bodyPr>
            <a:spAutoFit/>
          </a:bodyPr>
          <a:lstStyle/>
          <a:p>
            <a:pPr algn="ctr">
              <a:defRPr/>
            </a:pPr>
            <a:r>
              <a:rPr lang="it-IT" sz="2000" b="1" dirty="0">
                <a:ln w="22225">
                  <a:solidFill>
                    <a:schemeClr val="accent2"/>
                  </a:solidFill>
                  <a:prstDash val="solid"/>
                </a:ln>
                <a:solidFill>
                  <a:schemeClr val="accent2">
                    <a:lumMod val="40000"/>
                    <a:lumOff val="60000"/>
                  </a:schemeClr>
                </a:solidFill>
                <a:ea typeface="ＭＳ Ｐゴシック" pitchFamily="34" charset="-128"/>
              </a:rPr>
              <a:t>ABO / Rh</a:t>
            </a:r>
          </a:p>
        </p:txBody>
      </p:sp>
      <p:sp>
        <p:nvSpPr>
          <p:cNvPr id="8" name="Rettangolo 7"/>
          <p:cNvSpPr/>
          <p:nvPr/>
        </p:nvSpPr>
        <p:spPr>
          <a:xfrm>
            <a:off x="5001958" y="5922858"/>
            <a:ext cx="2044149" cy="400110"/>
          </a:xfrm>
          <a:prstGeom prst="rect">
            <a:avLst/>
          </a:prstGeom>
          <a:noFill/>
        </p:spPr>
        <p:txBody>
          <a:bodyPr wrap="none">
            <a:spAutoFit/>
          </a:bodyPr>
          <a:lstStyle/>
          <a:p>
            <a:pPr algn="ctr">
              <a:defRPr/>
            </a:pPr>
            <a:r>
              <a:rPr lang="it-IT" sz="2000" b="1" dirty="0">
                <a:ln w="22225">
                  <a:solidFill>
                    <a:schemeClr val="accent2"/>
                  </a:solidFill>
                  <a:prstDash val="solid"/>
                </a:ln>
                <a:solidFill>
                  <a:schemeClr val="accent2">
                    <a:lumMod val="40000"/>
                    <a:lumOff val="60000"/>
                  </a:schemeClr>
                </a:solidFill>
                <a:ea typeface="ＭＳ Ｐゴシック" pitchFamily="34" charset="-128"/>
              </a:rPr>
              <a:t>Type </a:t>
            </a:r>
            <a:r>
              <a:rPr lang="it-IT" sz="2000" b="1" dirty="0">
                <a:ln w="22225">
                  <a:solidFill>
                    <a:schemeClr val="accent2"/>
                  </a:solidFill>
                  <a:prstDash val="solid"/>
                </a:ln>
                <a:solidFill>
                  <a:schemeClr val="accent2">
                    <a:lumMod val="40000"/>
                    <a:lumOff val="60000"/>
                  </a:schemeClr>
                </a:solidFill>
                <a:latin typeface="Verdana" panose="020B0604030504040204" pitchFamily="34" charset="0"/>
                <a:ea typeface="Verdana" panose="020B0604030504040204" pitchFamily="34" charset="0"/>
                <a:cs typeface="Verdana" panose="020B0604030504040204" pitchFamily="34" charset="0"/>
              </a:rPr>
              <a:t>&amp; Screen</a:t>
            </a:r>
            <a:endParaRPr lang="it-IT" sz="2000" b="1" dirty="0">
              <a:ln w="22225">
                <a:solidFill>
                  <a:schemeClr val="accent2"/>
                </a:solidFill>
                <a:prstDash val="solid"/>
              </a:ln>
              <a:solidFill>
                <a:schemeClr val="accent2">
                  <a:lumMod val="40000"/>
                  <a:lumOff val="60000"/>
                </a:schemeClr>
              </a:solidFill>
              <a:ea typeface="ＭＳ Ｐゴシック" pitchFamily="34" charset="-128"/>
            </a:endParaRPr>
          </a:p>
        </p:txBody>
      </p:sp>
      <p:sp>
        <p:nvSpPr>
          <p:cNvPr id="9" name="Rettangolo 8"/>
          <p:cNvSpPr/>
          <p:nvPr/>
        </p:nvSpPr>
        <p:spPr>
          <a:xfrm>
            <a:off x="8943071" y="5661248"/>
            <a:ext cx="2274982" cy="923330"/>
          </a:xfrm>
          <a:prstGeom prst="rect">
            <a:avLst/>
          </a:prstGeom>
          <a:noFill/>
        </p:spPr>
        <p:txBody>
          <a:bodyPr wrap="none">
            <a:spAutoFit/>
          </a:bodyPr>
          <a:lstStyle/>
          <a:p>
            <a:pPr algn="ctr">
              <a:defRPr/>
            </a:pPr>
            <a:r>
              <a:rPr lang="it-IT" b="1" dirty="0">
                <a:ln w="22225">
                  <a:solidFill>
                    <a:schemeClr val="accent2"/>
                  </a:solidFill>
                  <a:prstDash val="solid"/>
                </a:ln>
                <a:solidFill>
                  <a:schemeClr val="accent2">
                    <a:lumMod val="40000"/>
                    <a:lumOff val="60000"/>
                  </a:schemeClr>
                </a:solidFill>
                <a:ea typeface="ＭＳ Ｐゴシック" pitchFamily="34" charset="-128"/>
              </a:rPr>
              <a:t>Type </a:t>
            </a:r>
            <a:r>
              <a:rPr lang="it-IT" b="1" dirty="0">
                <a:ln w="22225">
                  <a:solidFill>
                    <a:schemeClr val="accent2"/>
                  </a:solidFill>
                  <a:prstDash val="solid"/>
                </a:ln>
                <a:solidFill>
                  <a:schemeClr val="accent2">
                    <a:lumMod val="40000"/>
                    <a:lumOff val="60000"/>
                  </a:schemeClr>
                </a:solidFill>
                <a:latin typeface="Verdana" panose="020B0604030504040204" pitchFamily="34" charset="0"/>
                <a:ea typeface="Verdana" panose="020B0604030504040204" pitchFamily="34" charset="0"/>
                <a:cs typeface="Verdana" panose="020B0604030504040204" pitchFamily="34" charset="0"/>
              </a:rPr>
              <a:t>&amp; Cross</a:t>
            </a:r>
          </a:p>
          <a:p>
            <a:pPr algn="ctr">
              <a:defRPr/>
            </a:pPr>
            <a:r>
              <a:rPr lang="it-IT" b="1" dirty="0">
                <a:ln w="22225">
                  <a:solidFill>
                    <a:schemeClr val="accent2"/>
                  </a:solidFill>
                  <a:prstDash val="solid"/>
                </a:ln>
                <a:solidFill>
                  <a:schemeClr val="accent2">
                    <a:lumMod val="40000"/>
                    <a:lumOff val="60000"/>
                  </a:schemeClr>
                </a:solidFill>
                <a:latin typeface="Verdana" panose="020B0604030504040204" pitchFamily="34" charset="0"/>
                <a:ea typeface="Verdana" panose="020B0604030504040204" pitchFamily="34" charset="0"/>
                <a:cs typeface="Verdana" panose="020B0604030504040204" pitchFamily="34" charset="0"/>
              </a:rPr>
              <a:t>Specific number</a:t>
            </a:r>
          </a:p>
          <a:p>
            <a:pPr algn="ctr">
              <a:defRPr/>
            </a:pPr>
            <a:r>
              <a:rPr lang="it-IT" b="1" dirty="0">
                <a:ln w="22225">
                  <a:solidFill>
                    <a:schemeClr val="accent2"/>
                  </a:solidFill>
                  <a:prstDash val="solid"/>
                </a:ln>
                <a:solidFill>
                  <a:schemeClr val="accent2">
                    <a:lumMod val="40000"/>
                    <a:lumOff val="60000"/>
                  </a:schemeClr>
                </a:solidFill>
                <a:latin typeface="Verdana" panose="020B0604030504040204" pitchFamily="34" charset="0"/>
                <a:ea typeface="Verdana" panose="020B0604030504040204" pitchFamily="34" charset="0"/>
                <a:cs typeface="Verdana" panose="020B0604030504040204" pitchFamily="34" charset="0"/>
              </a:rPr>
              <a:t> of blood units</a:t>
            </a:r>
            <a:endParaRPr lang="it-IT" b="1" dirty="0">
              <a:ln w="22225">
                <a:solidFill>
                  <a:schemeClr val="accent2"/>
                </a:solidFill>
                <a:prstDash val="solid"/>
              </a:ln>
              <a:solidFill>
                <a:schemeClr val="accent2">
                  <a:lumMod val="40000"/>
                  <a:lumOff val="60000"/>
                </a:schemeClr>
              </a:solidFill>
              <a:ea typeface="ＭＳ Ｐゴシック" pitchFamily="34" charset="-128"/>
            </a:endParaRPr>
          </a:p>
        </p:txBody>
      </p:sp>
      <p:sp>
        <p:nvSpPr>
          <p:cNvPr id="14380" name="CasellaDiTesto 11"/>
          <p:cNvSpPr txBox="1">
            <a:spLocks noChangeArrowheads="1"/>
          </p:cNvSpPr>
          <p:nvPr/>
        </p:nvSpPr>
        <p:spPr bwMode="auto">
          <a:xfrm>
            <a:off x="0" y="6523039"/>
            <a:ext cx="1204806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it-IT" altLang="it-IT" sz="1400" b="1" i="1" dirty="0">
                <a:solidFill>
                  <a:srgbClr val="002060"/>
                </a:solidFill>
              </a:rPr>
              <a:t>Goodnough LT et al:Transfusion medicine support of obstetric  service. Transfusion vol.51, 2011</a:t>
            </a:r>
          </a:p>
        </p:txBody>
      </p:sp>
    </p:spTree>
    <p:extLst>
      <p:ext uri="{BB962C8B-B14F-4D97-AF65-F5344CB8AC3E}">
        <p14:creationId xmlns:p14="http://schemas.microsoft.com/office/powerpoint/2010/main" val="317966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2"/>
          <p:cNvSpPr>
            <a:spLocks noGrp="1"/>
          </p:cNvSpPr>
          <p:nvPr>
            <p:ph idx="1"/>
          </p:nvPr>
        </p:nvSpPr>
        <p:spPr>
          <a:xfrm>
            <a:off x="33337" y="1080845"/>
            <a:ext cx="11392132" cy="6125245"/>
          </a:xfrm>
        </p:spPr>
        <p:txBody>
          <a:bodyPr>
            <a:normAutofit lnSpcReduction="10000"/>
          </a:bodyPr>
          <a:lstStyle/>
          <a:p>
            <a:pPr marL="0" indent="0">
              <a:spcBef>
                <a:spcPct val="0"/>
              </a:spcBef>
              <a:buNone/>
              <a:tabLst>
                <a:tab pos="457200" algn="l"/>
              </a:tabLst>
            </a:pPr>
            <a:r>
              <a:rPr lang="it-IT" altLang="it-IT" sz="32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OBIETTIVI</a:t>
            </a:r>
          </a:p>
          <a:p>
            <a:pPr marL="0" indent="0">
              <a:spcBef>
                <a:spcPct val="0"/>
              </a:spcBef>
              <a:buNone/>
              <a:tabLst>
                <a:tab pos="457200" algn="l"/>
              </a:tabLst>
            </a:pPr>
            <a:endParaRPr lang="it-IT" altLang="it-IT" sz="30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buFont typeface="Wingdings" panose="05000000000000000000" pitchFamily="2" charset="2"/>
              <a:buChar char="q"/>
              <a:tabLst>
                <a:tab pos="457200" algn="l"/>
              </a:tabLst>
            </a:pPr>
            <a:r>
              <a:rPr lang="it-IT" altLang="it-IT" sz="26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Garantire</a:t>
            </a: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perfusione tissutale PAS 70-80 mmHg</a:t>
            </a: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ossigenazione tissutale</a:t>
            </a:r>
          </a:p>
          <a:p>
            <a:pPr marL="0" indent="0">
              <a:spcBef>
                <a:spcPct val="0"/>
              </a:spcBef>
              <a:buNone/>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Hb 7- 9 gr/dl ; Hct 21%-27% </a:t>
            </a:r>
          </a:p>
          <a:p>
            <a:pPr marL="0" indent="0">
              <a:spcBef>
                <a:spcPct val="0"/>
              </a:spcBef>
              <a:buNone/>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t>
            </a:r>
          </a:p>
          <a:p>
            <a:pPr>
              <a:spcBef>
                <a:spcPct val="0"/>
              </a:spcBef>
              <a:buFont typeface="Wingdings" panose="05000000000000000000" pitchFamily="2" charset="2"/>
              <a:buChar char="q"/>
              <a:tabLst>
                <a:tab pos="457200" algn="l"/>
              </a:tabLst>
            </a:pPr>
            <a:r>
              <a:rPr lang="it-IT" altLang="it-IT" sz="26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Correggere</a:t>
            </a: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acidosi: pH &gt; 7.21 </a:t>
            </a:r>
            <a:endParaRPr lang="it-IT" altLang="it-IT" sz="2600" dirty="0">
              <a:solidFill>
                <a:srgbClr val="002060"/>
              </a:solidFill>
              <a:latin typeface="Arial" panose="020B0604020202020204" pitchFamily="34" charset="0"/>
              <a:ea typeface="ＭＳ Ｐゴシック" panose="020B0600070205080204" pitchFamily="34" charset="-128"/>
            </a:endParaRP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ipotermia: T.C &gt; 34 gradi</a:t>
            </a: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t>
            </a:r>
            <a:r>
              <a:rPr lang="it-IT" altLang="ja-JP"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ipocalcemia </a:t>
            </a:r>
            <a:endParaRPr lang="it-IT" altLang="ja-JP" sz="2600" dirty="0">
              <a:solidFill>
                <a:srgbClr val="002060"/>
              </a:solidFill>
              <a:latin typeface="Arial" panose="020B0604020202020204" pitchFamily="34" charset="0"/>
              <a:ea typeface="ＭＳ Ｐゴシック" panose="020B0600070205080204" pitchFamily="34" charset="-128"/>
            </a:endParaRP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oliguria: diuresi &gt; 30ml/h</a:t>
            </a:r>
          </a:p>
          <a:p>
            <a:pPr marL="0" indent="0">
              <a:spcBef>
                <a:spcPct val="0"/>
              </a:spcBef>
              <a:buNone/>
              <a:tabLst>
                <a:tab pos="457200" algn="l"/>
              </a:tabLst>
            </a:pPr>
            <a:endPar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buFont typeface="Wingdings" panose="05000000000000000000" pitchFamily="2" charset="2"/>
              <a:buChar char="q"/>
              <a:tabLst>
                <a:tab pos="457200" algn="l"/>
              </a:tabLst>
            </a:pPr>
            <a:r>
              <a:rPr lang="it-IT" altLang="it-IT" sz="26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Evitare coagulopatia secondaria</a:t>
            </a:r>
            <a:endParaRPr lang="it-IT" altLang="it-IT" sz="2600" b="1" dirty="0">
              <a:solidFill>
                <a:srgbClr val="002060"/>
              </a:solidFill>
              <a:latin typeface="Arial" panose="020B0604020202020204" pitchFamily="34" charset="0"/>
              <a:ea typeface="ＭＳ Ｐゴシック" panose="020B0600070205080204" pitchFamily="34" charset="-128"/>
            </a:endParaRP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INR &lt; 1,5  PT e PTT &lt; 1,5 la norma</a:t>
            </a:r>
            <a:endParaRPr lang="it-IT" altLang="it-IT" sz="2600" dirty="0">
              <a:solidFill>
                <a:srgbClr val="002060"/>
              </a:solidFill>
              <a:latin typeface="Arial" panose="020B0604020202020204" pitchFamily="34" charset="0"/>
              <a:ea typeface="ＭＳ Ｐゴシック" panose="020B0600070205080204" pitchFamily="34" charset="-128"/>
            </a:endParaRP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Fibrinogeno &gt; 200-250 mg/dl</a:t>
            </a:r>
            <a:endParaRPr lang="it-IT" altLang="it-IT" sz="2600" dirty="0">
              <a:solidFill>
                <a:srgbClr val="002060"/>
              </a:solidFill>
              <a:latin typeface="Arial" panose="020B0604020202020204" pitchFamily="34" charset="0"/>
              <a:ea typeface="ＭＳ Ｐゴシック" panose="020B0600070205080204" pitchFamily="34" charset="-128"/>
            </a:endParaRPr>
          </a:p>
          <a:p>
            <a:pPr marL="0" indent="0">
              <a:spcBef>
                <a:spcPct val="0"/>
              </a:spcBef>
              <a:buFontTx/>
              <a:buChar char="•"/>
              <a:tabLst>
                <a:tab pos="457200" algn="l"/>
              </a:tabLst>
            </a:pP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piastrine &gt; 50.000/</a:t>
            </a:r>
            <a:r>
              <a:rPr lang="el-GR" altLang="it-IT" sz="2600" dirty="0">
                <a:solidFill>
                  <a:srgbClr val="002060"/>
                </a:solidFill>
                <a:latin typeface="Calibri" panose="020F0502020204030204" pitchFamily="34" charset="0"/>
                <a:ea typeface="ＭＳ Ｐゴシック" panose="020B0600070205080204" pitchFamily="34" charset="-128"/>
                <a:cs typeface="Arial" panose="020B0604020202020204" pitchFamily="34" charset="0"/>
              </a:rPr>
              <a:t>μ</a:t>
            </a:r>
            <a:r>
              <a:rPr lang="it-IT" altLang="it-IT" sz="2600" dirty="0">
                <a:solidFill>
                  <a:srgbClr val="002060"/>
                </a:solidFill>
                <a:latin typeface="Calibri" panose="020F0502020204030204" pitchFamily="34" charset="0"/>
                <a:ea typeface="ＭＳ Ｐゴシック" panose="020B0600070205080204" pitchFamily="34" charset="-128"/>
                <a:cs typeface="Arial" panose="020B0604020202020204" pitchFamily="34" charset="0"/>
              </a:rPr>
              <a:t>L</a:t>
            </a:r>
            <a:r>
              <a:rPr lang="it-IT" altLang="it-IT" sz="26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t>
            </a:r>
            <a:endParaRPr lang="it-IT" altLang="it-IT" sz="2600" dirty="0">
              <a:solidFill>
                <a:srgbClr val="002060"/>
              </a:solidFill>
              <a:latin typeface="Arial" panose="020B0604020202020204" pitchFamily="34" charset="0"/>
              <a:ea typeface="ＭＳ Ｐゴシック" panose="020B0600070205080204" pitchFamily="34" charset="-128"/>
            </a:endParaRPr>
          </a:p>
          <a:p>
            <a:pPr marL="0" indent="0">
              <a:tabLst>
                <a:tab pos="457200" algn="l"/>
              </a:tabLst>
            </a:pPr>
            <a:endParaRPr lang="it-IT" altLang="it-IT" dirty="0">
              <a:solidFill>
                <a:srgbClr val="002060"/>
              </a:solidFill>
              <a:ea typeface="ＭＳ Ｐゴシック" panose="020B0600070205080204" pitchFamily="34" charset="-128"/>
            </a:endParaRPr>
          </a:p>
        </p:txBody>
      </p:sp>
      <p:sp>
        <p:nvSpPr>
          <p:cNvPr id="29701" name="Segnaposto contenuto 2"/>
          <p:cNvSpPr txBox="1">
            <a:spLocks/>
          </p:cNvSpPr>
          <p:nvPr/>
        </p:nvSpPr>
        <p:spPr bwMode="auto">
          <a:xfrm>
            <a:off x="103369" y="259945"/>
            <a:ext cx="12192000" cy="6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Font typeface="Arial" panose="020B0604020202020204" pitchFamily="34" charset="0"/>
              <a:buNone/>
            </a:pPr>
            <a:r>
              <a:rPr lang="it-IT" altLang="it-IT" sz="3600" b="1" cap="all" dirty="0">
                <a:solidFill>
                  <a:schemeClr val="accent6">
                    <a:lumMod val="75000"/>
                  </a:schemeClr>
                </a:solidFill>
                <a:latin typeface="Arial" panose="020B0604020202020204" pitchFamily="34" charset="0"/>
                <a:cs typeface="Arial" panose="020B0604020202020204" pitchFamily="34" charset="0"/>
              </a:rPr>
              <a:t>Protocollo ASL Pescara Gestione PPH </a:t>
            </a:r>
            <a:endParaRPr lang="it-IT" altLang="it-IT" sz="2800" cap="all" dirty="0">
              <a:solidFill>
                <a:schemeClr val="accent6">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it-IT" altLang="it-IT" sz="2400" b="1" dirty="0">
                <a:solidFill>
                  <a:srgbClr val="002060"/>
                </a:solidFill>
                <a:latin typeface="Arial" panose="020B0604020202020204" pitchFamily="34" charset="0"/>
                <a:cs typeface="Arial" panose="020B0604020202020204" pitchFamily="34" charset="0"/>
              </a:rPr>
              <a:t>        </a:t>
            </a:r>
          </a:p>
        </p:txBody>
      </p:sp>
      <p:pic>
        <p:nvPicPr>
          <p:cNvPr id="2" name="Immagine 1"/>
          <p:cNvPicPr>
            <a:picLocks noChangeAspect="1"/>
          </p:cNvPicPr>
          <p:nvPr/>
        </p:nvPicPr>
        <p:blipFill>
          <a:blip r:embed="rId3" cstate="print"/>
          <a:stretch>
            <a:fillRect/>
          </a:stretch>
        </p:blipFill>
        <p:spPr>
          <a:xfrm>
            <a:off x="9683021" y="1175324"/>
            <a:ext cx="929115" cy="691809"/>
          </a:xfrm>
          <a:prstGeom prst="rect">
            <a:avLst/>
          </a:prstGeom>
        </p:spPr>
      </p:pic>
      <p:pic>
        <p:nvPicPr>
          <p:cNvPr id="3" name="Immagine 2"/>
          <p:cNvPicPr>
            <a:picLocks noChangeAspect="1"/>
          </p:cNvPicPr>
          <p:nvPr/>
        </p:nvPicPr>
        <p:blipFill>
          <a:blip r:embed="rId4" cstate="print"/>
          <a:stretch>
            <a:fillRect/>
          </a:stretch>
        </p:blipFill>
        <p:spPr>
          <a:xfrm>
            <a:off x="10531048" y="1481295"/>
            <a:ext cx="580707" cy="451661"/>
          </a:xfrm>
          <a:prstGeom prst="rect">
            <a:avLst/>
          </a:prstGeom>
        </p:spPr>
      </p:pic>
      <p:pic>
        <p:nvPicPr>
          <p:cNvPr id="4" name="Immagine 3"/>
          <p:cNvPicPr>
            <a:picLocks noChangeAspect="1"/>
          </p:cNvPicPr>
          <p:nvPr/>
        </p:nvPicPr>
        <p:blipFill>
          <a:blip r:embed="rId5" cstate="print"/>
          <a:stretch>
            <a:fillRect/>
          </a:stretch>
        </p:blipFill>
        <p:spPr>
          <a:xfrm>
            <a:off x="11095114" y="1196497"/>
            <a:ext cx="646646" cy="604837"/>
          </a:xfrm>
          <a:prstGeom prst="rect">
            <a:avLst/>
          </a:prstGeom>
        </p:spPr>
      </p:pic>
      <p:sp>
        <p:nvSpPr>
          <p:cNvPr id="5" name="Rettangolo 4"/>
          <p:cNvSpPr/>
          <p:nvPr/>
        </p:nvSpPr>
        <p:spPr>
          <a:xfrm>
            <a:off x="9730671" y="2135727"/>
            <a:ext cx="2201721" cy="646331"/>
          </a:xfrm>
          <a:prstGeom prst="rect">
            <a:avLst/>
          </a:prstGeom>
        </p:spPr>
        <p:txBody>
          <a:bodyPr wrap="square">
            <a:spAutoFit/>
          </a:bodyPr>
          <a:lstStyle/>
          <a:p>
            <a:pPr algn="ctr"/>
            <a:r>
              <a:rPr lang="it-IT" sz="1200" b="1" dirty="0">
                <a:solidFill>
                  <a:srgbClr val="669A33"/>
                </a:solidFill>
                <a:latin typeface="Verdana-Bold"/>
              </a:rPr>
              <a:t>L’emorragia del post</a:t>
            </a:r>
          </a:p>
          <a:p>
            <a:pPr algn="ctr"/>
            <a:r>
              <a:rPr lang="it-IT" sz="1200" b="1" dirty="0">
                <a:solidFill>
                  <a:srgbClr val="669A33"/>
                </a:solidFill>
                <a:latin typeface="Verdana-Bold"/>
              </a:rPr>
              <a:t>Partum</a:t>
            </a:r>
          </a:p>
          <a:p>
            <a:pPr algn="ctr"/>
            <a:r>
              <a:rPr lang="it-IT" sz="1200" b="1" i="1" dirty="0">
                <a:solidFill>
                  <a:srgbClr val="669A33"/>
                </a:solidFill>
                <a:latin typeface="Verdana-Bold"/>
              </a:rPr>
              <a:t>Dossier 2016</a:t>
            </a:r>
            <a:endParaRPr lang="it-IT" sz="1200" i="1" dirty="0"/>
          </a:p>
        </p:txBody>
      </p:sp>
      <p:pic>
        <p:nvPicPr>
          <p:cNvPr id="14" name="Immagine 13"/>
          <p:cNvPicPr>
            <a:picLocks noChangeAspect="1"/>
          </p:cNvPicPr>
          <p:nvPr/>
        </p:nvPicPr>
        <p:blipFill>
          <a:blip r:embed="rId6" cstate="print"/>
          <a:stretch>
            <a:fillRect/>
          </a:stretch>
        </p:blipFill>
        <p:spPr>
          <a:xfrm>
            <a:off x="6425213" y="3550169"/>
            <a:ext cx="4900275" cy="720000"/>
          </a:xfrm>
          <a:prstGeom prst="rect">
            <a:avLst/>
          </a:prstGeom>
        </p:spPr>
      </p:pic>
      <p:pic>
        <p:nvPicPr>
          <p:cNvPr id="12" name="Immagine 11"/>
          <p:cNvPicPr>
            <a:picLocks noChangeAspect="1"/>
          </p:cNvPicPr>
          <p:nvPr/>
        </p:nvPicPr>
        <p:blipFill>
          <a:blip r:embed="rId7" cstate="print"/>
          <a:stretch>
            <a:fillRect/>
          </a:stretch>
        </p:blipFill>
        <p:spPr>
          <a:xfrm>
            <a:off x="6425213" y="4312923"/>
            <a:ext cx="5107244" cy="741844"/>
          </a:xfrm>
          <a:prstGeom prst="rect">
            <a:avLst/>
          </a:prstGeom>
        </p:spPr>
      </p:pic>
      <p:pic>
        <p:nvPicPr>
          <p:cNvPr id="13" name="Immagine 12"/>
          <p:cNvPicPr>
            <a:picLocks noChangeAspect="1"/>
          </p:cNvPicPr>
          <p:nvPr/>
        </p:nvPicPr>
        <p:blipFill>
          <a:blip r:embed="rId8" cstate="print"/>
          <a:stretch>
            <a:fillRect/>
          </a:stretch>
        </p:blipFill>
        <p:spPr>
          <a:xfrm>
            <a:off x="6176343" y="3312620"/>
            <a:ext cx="5648325" cy="272217"/>
          </a:xfrm>
          <a:prstGeom prst="rect">
            <a:avLst/>
          </a:prstGeom>
        </p:spPr>
      </p:pic>
      <p:sp>
        <p:nvSpPr>
          <p:cNvPr id="6" name="Rettangolo 5"/>
          <p:cNvSpPr/>
          <p:nvPr/>
        </p:nvSpPr>
        <p:spPr>
          <a:xfrm>
            <a:off x="6441557" y="5410560"/>
            <a:ext cx="5565043" cy="830997"/>
          </a:xfrm>
          <a:prstGeom prst="rect">
            <a:avLst/>
          </a:prstGeom>
          <a:ln w="19050">
            <a:solidFill>
              <a:srgbClr val="00B0F0"/>
            </a:solidFill>
          </a:ln>
        </p:spPr>
        <p:txBody>
          <a:bodyPr wrap="square">
            <a:spAutoFit/>
          </a:bodyPr>
          <a:lstStyle/>
          <a:p>
            <a:r>
              <a:rPr lang="it-IT" sz="1200" u="sng" dirty="0">
                <a:solidFill>
                  <a:srgbClr val="660066"/>
                </a:solidFill>
                <a:latin typeface="arial" panose="020B0604020202020204" pitchFamily="34" charset="0"/>
                <a:hlinkClick r:id="rId9" tooltip="European journal of obstetrics, gynecology, and reproductive biology."/>
              </a:rPr>
              <a:t>Eur J Obstet Gynecol Reprod Biol.</a:t>
            </a:r>
            <a:r>
              <a:rPr lang="it-IT" sz="1200" dirty="0">
                <a:solidFill>
                  <a:srgbClr val="000000"/>
                </a:solidFill>
                <a:latin typeface="arial" panose="020B0604020202020204" pitchFamily="34" charset="0"/>
              </a:rPr>
              <a:t> 2014 Jul;178:21-6. </a:t>
            </a:r>
          </a:p>
          <a:p>
            <a:r>
              <a:rPr lang="it-IT" sz="1200" b="1" dirty="0">
                <a:solidFill>
                  <a:srgbClr val="002060"/>
                </a:solidFill>
                <a:latin typeface="arial" panose="020B0604020202020204" pitchFamily="34" charset="0"/>
              </a:rPr>
              <a:t>The impact of postpartum haemorrhage management guidelines</a:t>
            </a:r>
          </a:p>
          <a:p>
            <a:r>
              <a:rPr lang="it-IT" sz="1200" b="1" dirty="0">
                <a:solidFill>
                  <a:srgbClr val="002060"/>
                </a:solidFill>
                <a:latin typeface="arial" panose="020B0604020202020204" pitchFamily="34" charset="0"/>
              </a:rPr>
              <a:t> implemented in clinical practice: a systematic review of the literature.</a:t>
            </a:r>
          </a:p>
          <a:p>
            <a:r>
              <a:rPr lang="it-IT" sz="1200" u="sng" dirty="0">
                <a:solidFill>
                  <a:srgbClr val="660066"/>
                </a:solidFill>
                <a:latin typeface="arial" panose="020B0604020202020204" pitchFamily="34" charset="0"/>
                <a:hlinkClick r:id="rId10"/>
              </a:rPr>
              <a:t>Nadisauskiene RJ</a:t>
            </a:r>
            <a:endParaRPr lang="it-IT" sz="1200" b="0" i="0" dirty="0">
              <a:solidFill>
                <a:srgbClr val="000000"/>
              </a:solidFill>
              <a:effectLst/>
              <a:latin typeface="arial" panose="020B0604020202020204" pitchFamily="34" charset="0"/>
            </a:endParaRPr>
          </a:p>
        </p:txBody>
      </p:sp>
      <p:sp>
        <p:nvSpPr>
          <p:cNvPr id="8" name="Rettangolo 7"/>
          <p:cNvSpPr/>
          <p:nvPr/>
        </p:nvSpPr>
        <p:spPr>
          <a:xfrm>
            <a:off x="9785108" y="1121070"/>
            <a:ext cx="2039560" cy="179263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p:cNvSpPr/>
          <p:nvPr/>
        </p:nvSpPr>
        <p:spPr>
          <a:xfrm>
            <a:off x="6092392" y="3140391"/>
            <a:ext cx="5772887" cy="200659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p:cNvSpPr/>
          <p:nvPr/>
        </p:nvSpPr>
        <p:spPr>
          <a:xfrm>
            <a:off x="33337" y="5924625"/>
            <a:ext cx="4770675" cy="415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69" y="45136"/>
            <a:ext cx="1205534" cy="1130188"/>
          </a:xfrm>
          <a:prstGeom prst="rect">
            <a:avLst/>
          </a:prstGeom>
        </p:spPr>
      </p:pic>
    </p:spTree>
    <p:extLst>
      <p:ext uri="{BB962C8B-B14F-4D97-AF65-F5344CB8AC3E}">
        <p14:creationId xmlns:p14="http://schemas.microsoft.com/office/powerpoint/2010/main" val="153427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cstate="print"/>
          <a:srcRect l="6797" t="28323" r="30157" b="32908"/>
          <a:stretch/>
        </p:blipFill>
        <p:spPr>
          <a:xfrm>
            <a:off x="1093" y="0"/>
            <a:ext cx="3735359" cy="1113562"/>
          </a:xfrm>
          <a:prstGeom prst="rect">
            <a:avLst/>
          </a:prstGeom>
        </p:spPr>
      </p:pic>
      <p:sp>
        <p:nvSpPr>
          <p:cNvPr id="10" name="Rettangolo 9"/>
          <p:cNvSpPr/>
          <p:nvPr/>
        </p:nvSpPr>
        <p:spPr>
          <a:xfrm>
            <a:off x="2944359" y="816810"/>
            <a:ext cx="6277488" cy="646331"/>
          </a:xfrm>
          <a:prstGeom prst="rect">
            <a:avLst/>
          </a:prstGeom>
        </p:spPr>
        <p:txBody>
          <a:bodyPr wrap="none">
            <a:spAutoFit/>
          </a:bodyPr>
          <a:lstStyle/>
          <a:p>
            <a:r>
              <a:rPr lang="it-IT" sz="3600" b="1" dirty="0">
                <a:solidFill>
                  <a:srgbClr val="FF0000"/>
                </a:solidFill>
              </a:rPr>
              <a:t>GOALS STANDARD TERAPEUTICI</a:t>
            </a:r>
          </a:p>
        </p:txBody>
      </p:sp>
      <p:sp>
        <p:nvSpPr>
          <p:cNvPr id="11" name="Segnaposto contenuto 2"/>
          <p:cNvSpPr txBox="1">
            <a:spLocks/>
          </p:cNvSpPr>
          <p:nvPr/>
        </p:nvSpPr>
        <p:spPr>
          <a:xfrm>
            <a:off x="1093" y="1311413"/>
            <a:ext cx="12190907" cy="59411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1</a:t>
            </a:r>
            <a:r>
              <a:rPr lang="it-IT" altLang="it-IT" sz="2000" dirty="0">
                <a:solidFill>
                  <a:srgbClr val="002060"/>
                </a:solidFill>
                <a:ea typeface="ＭＳ Ｐゴシック" panose="020B0600070205080204" pitchFamily="34" charset="-128"/>
                <a:cs typeface="Arial" panose="020B0604020202020204" pitchFamily="34" charset="0"/>
              </a:rPr>
              <a:t>. Rianimazione con</a:t>
            </a:r>
            <a:r>
              <a:rPr lang="it-IT" altLang="it-IT" sz="2000" b="1" i="1" dirty="0">
                <a:solidFill>
                  <a:srgbClr val="FF0000"/>
                </a:solidFill>
                <a:ea typeface="ＭＳ Ｐゴシック" panose="020B0600070205080204" pitchFamily="34" charset="-128"/>
                <a:cs typeface="Arial" panose="020B0604020202020204" pitchFamily="34" charset="0"/>
              </a:rPr>
              <a:t> ipotensione permissiva</a:t>
            </a:r>
            <a:r>
              <a:rPr lang="it-IT" altLang="it-IT" sz="2000" dirty="0">
                <a:solidFill>
                  <a:srgbClr val="002060"/>
                </a:solidFill>
                <a:ea typeface="ＭＳ Ｐゴシック" panose="020B0600070205080204" pitchFamily="34" charset="-128"/>
                <a:cs typeface="Arial" panose="020B0604020202020204" pitchFamily="34" charset="0"/>
              </a:rPr>
              <a:t>: per il sostegno volemico evitare fisiologica e colloidi, preferire sol. Bilanciate e Ringer (</a:t>
            </a:r>
            <a:r>
              <a:rPr lang="it-IT" altLang="it-IT" sz="2000" b="1" dirty="0">
                <a:solidFill>
                  <a:srgbClr val="002060"/>
                </a:solidFill>
                <a:ea typeface="ＭＳ Ｐゴシック" panose="020B0600070205080204" pitchFamily="34" charset="-128"/>
                <a:cs typeface="Arial" panose="020B0604020202020204" pitchFamily="34" charset="0"/>
              </a:rPr>
              <a:t>low volume resuscitation</a:t>
            </a:r>
            <a:r>
              <a:rPr lang="it-IT" altLang="it-IT" sz="2000" dirty="0">
                <a:solidFill>
                  <a:srgbClr val="002060"/>
                </a:solidFill>
                <a:ea typeface="ＭＳ Ｐゴシック" panose="020B0600070205080204" pitchFamily="34" charset="-128"/>
                <a:cs typeface="Arial" panose="020B0604020202020204" pitchFamily="34" charset="0"/>
              </a:rPr>
              <a:t>)</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2</a:t>
            </a:r>
            <a:r>
              <a:rPr lang="it-IT" altLang="it-IT" sz="2000" dirty="0">
                <a:solidFill>
                  <a:srgbClr val="002060"/>
                </a:solidFill>
                <a:ea typeface="ＭＳ Ｐゴシック" panose="020B0600070205080204" pitchFamily="34" charset="-128"/>
                <a:cs typeface="Arial" panose="020B0604020202020204" pitchFamily="34" charset="0"/>
              </a:rPr>
              <a:t>. E’ efficace la somministrazione precoce di </a:t>
            </a:r>
            <a:r>
              <a:rPr lang="it-IT" altLang="it-IT" sz="2000" b="1" i="1" dirty="0">
                <a:solidFill>
                  <a:srgbClr val="FF0000"/>
                </a:solidFill>
                <a:ea typeface="ＭＳ Ｐゴシック" panose="020B0600070205080204" pitchFamily="34" charset="-128"/>
                <a:cs typeface="Arial" panose="020B0604020202020204" pitchFamily="34" charset="0"/>
              </a:rPr>
              <a:t>emocomponenti</a:t>
            </a:r>
            <a:r>
              <a:rPr lang="it-IT" altLang="it-IT" sz="2000" b="1" i="1" dirty="0">
                <a:solidFill>
                  <a:srgbClr val="002060"/>
                </a:solidFill>
                <a:ea typeface="ＭＳ Ｐゴシック" panose="020B0600070205080204" pitchFamily="34" charset="-128"/>
                <a:cs typeface="Arial" panose="020B0604020202020204" pitchFamily="34" charset="0"/>
              </a:rPr>
              <a:t> </a:t>
            </a:r>
            <a:r>
              <a:rPr lang="it-IT" altLang="it-IT" sz="2000" dirty="0">
                <a:solidFill>
                  <a:srgbClr val="002060"/>
                </a:solidFill>
                <a:ea typeface="ＭＳ Ｐゴシック" panose="020B0600070205080204" pitchFamily="34" charset="-128"/>
                <a:cs typeface="Arial" panose="020B0604020202020204" pitchFamily="34" charset="0"/>
              </a:rPr>
              <a:t>p</a:t>
            </a:r>
            <a:r>
              <a:rPr lang="it-IT" altLang="ja-JP" sz="2000" dirty="0">
                <a:solidFill>
                  <a:srgbClr val="002060"/>
                </a:solidFill>
                <a:ea typeface="ＭＳ Ｐゴシック" panose="020B0600070205080204" pitchFamily="34" charset="-128"/>
                <a:cs typeface="Arial" panose="020B0604020202020204" pitchFamily="34" charset="0"/>
              </a:rPr>
              <a:t>er garantire l’ossigenazione tissutale ed     evitare la </a:t>
            </a:r>
            <a:r>
              <a:rPr lang="it-IT" altLang="ja-JP" sz="2000" b="1" i="1" dirty="0">
                <a:solidFill>
                  <a:srgbClr val="002060"/>
                </a:solidFill>
                <a:ea typeface="ＭＳ Ｐゴシック" panose="020B0600070205080204" pitchFamily="34" charset="-128"/>
                <a:cs typeface="Arial" panose="020B0604020202020204" pitchFamily="34" charset="0"/>
              </a:rPr>
              <a:t>coagulopatia da consumo e diluizione</a:t>
            </a:r>
            <a:r>
              <a:rPr lang="it-IT" altLang="ja-JP" sz="2000" dirty="0">
                <a:solidFill>
                  <a:srgbClr val="002060"/>
                </a:solidFill>
                <a:ea typeface="ＭＳ Ｐゴシック" panose="020B0600070205080204" pitchFamily="34" charset="-128"/>
                <a:cs typeface="Arial" panose="020B0604020202020204" pitchFamily="34" charset="0"/>
              </a:rPr>
              <a:t>. </a:t>
            </a:r>
          </a:p>
          <a:p>
            <a:pPr marL="0" indent="0">
              <a:buNone/>
            </a:pPr>
            <a:r>
              <a:rPr lang="it-IT" altLang="ja-JP" sz="2000" b="1" i="1" dirty="0">
                <a:solidFill>
                  <a:srgbClr val="002060"/>
                </a:solidFill>
                <a:ea typeface="ＭＳ Ｐゴシック" panose="020B0600070205080204" pitchFamily="34" charset="-128"/>
                <a:cs typeface="Arial" panose="020B0604020202020204" pitchFamily="34" charset="0"/>
              </a:rPr>
              <a:t>   </a:t>
            </a:r>
            <a:r>
              <a:rPr lang="it-IT" altLang="ja-JP" sz="2000" b="1" dirty="0">
                <a:solidFill>
                  <a:srgbClr val="002060"/>
                </a:solidFill>
                <a:ea typeface="ＭＳ Ｐゴシック" panose="020B0600070205080204" pitchFamily="34" charset="-128"/>
                <a:cs typeface="Arial" panose="020B0604020202020204" pitchFamily="34" charset="0"/>
              </a:rPr>
              <a:t>Trasfusione di </a:t>
            </a:r>
            <a:r>
              <a:rPr lang="it-IT" altLang="ja-JP" sz="2000" b="1" dirty="0">
                <a:solidFill>
                  <a:srgbClr val="FF0000"/>
                </a:solidFill>
                <a:ea typeface="ＭＳ Ｐゴシック" panose="020B0600070205080204" pitchFamily="34" charset="-128"/>
                <a:cs typeface="Arial" panose="020B0604020202020204" pitchFamily="34" charset="0"/>
              </a:rPr>
              <a:t>sangue</a:t>
            </a:r>
            <a:r>
              <a:rPr lang="it-IT" altLang="ja-JP" sz="2000" b="1" dirty="0">
                <a:solidFill>
                  <a:srgbClr val="002060"/>
                </a:solidFill>
                <a:ea typeface="ＭＳ Ｐゴシック" panose="020B0600070205080204" pitchFamily="34" charset="-128"/>
                <a:cs typeface="Arial" panose="020B0604020202020204" pitchFamily="34" charset="0"/>
              </a:rPr>
              <a:t> e </a:t>
            </a:r>
            <a:r>
              <a:rPr lang="it-IT" altLang="ja-JP" sz="2000" b="1" dirty="0">
                <a:solidFill>
                  <a:srgbClr val="FF0000"/>
                </a:solidFill>
                <a:ea typeface="ＭＳ Ｐゴシック" panose="020B0600070205080204" pitchFamily="34" charset="-128"/>
                <a:cs typeface="Arial" panose="020B0604020202020204" pitchFamily="34" charset="0"/>
              </a:rPr>
              <a:t>plasma</a:t>
            </a:r>
            <a:r>
              <a:rPr lang="it-IT" altLang="ja-JP" sz="2000" b="1" dirty="0">
                <a:solidFill>
                  <a:srgbClr val="002060"/>
                </a:solidFill>
                <a:ea typeface="ＭＳ Ｐゴシック" panose="020B0600070205080204" pitchFamily="34" charset="-128"/>
                <a:cs typeface="Arial" panose="020B0604020202020204" pitchFamily="34" charset="0"/>
              </a:rPr>
              <a:t> con un rapporto almeno di 2:1</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    </a:t>
            </a:r>
            <a:r>
              <a:rPr lang="it-IT" altLang="it-IT" sz="2000" dirty="0">
                <a:solidFill>
                  <a:srgbClr val="002060"/>
                </a:solidFill>
                <a:ea typeface="ＭＳ Ｐゴシック" panose="020B0600070205080204" pitchFamily="34" charset="-128"/>
                <a:cs typeface="Arial" panose="020B0604020202020204" pitchFamily="34" charset="0"/>
              </a:rPr>
              <a:t>Va corretto precocemente il deficit di </a:t>
            </a:r>
            <a:r>
              <a:rPr lang="it-IT" altLang="it-IT" sz="2000" b="1" i="1" dirty="0">
                <a:solidFill>
                  <a:srgbClr val="FF0000"/>
                </a:solidFill>
                <a:ea typeface="ＭＳ Ｐゴシック" panose="020B0600070205080204" pitchFamily="34" charset="-128"/>
                <a:cs typeface="Arial" panose="020B0604020202020204" pitchFamily="34" charset="0"/>
              </a:rPr>
              <a:t>fibrinogeno</a:t>
            </a:r>
            <a:r>
              <a:rPr lang="it-IT" altLang="it-IT" sz="2000" dirty="0">
                <a:solidFill>
                  <a:srgbClr val="002060"/>
                </a:solidFill>
                <a:ea typeface="ＭＳ Ｐゴシック" panose="020B0600070205080204" pitchFamily="34" charset="-128"/>
                <a:cs typeface="Arial" panose="020B0604020202020204" pitchFamily="34" charset="0"/>
              </a:rPr>
              <a:t> (</a:t>
            </a:r>
            <a:r>
              <a:rPr lang="it-IT" altLang="it-IT" sz="2000" b="1" dirty="0">
                <a:solidFill>
                  <a:srgbClr val="002060"/>
                </a:solidFill>
                <a:ea typeface="ＭＳ Ｐゴシック" panose="020B0600070205080204" pitchFamily="34" charset="-128"/>
                <a:cs typeface="Arial" panose="020B0604020202020204" pitchFamily="34" charset="0"/>
              </a:rPr>
              <a:t>early coagulation support</a:t>
            </a:r>
            <a:r>
              <a:rPr lang="it-IT" altLang="it-IT" sz="2000" dirty="0">
                <a:solidFill>
                  <a:srgbClr val="002060"/>
                </a:solidFill>
                <a:ea typeface="ＭＳ Ｐゴシック" panose="020B0600070205080204" pitchFamily="34" charset="-128"/>
                <a:cs typeface="Arial" panose="020B0604020202020204" pitchFamily="34" charset="0"/>
              </a:rPr>
              <a:t>)</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    </a:t>
            </a:r>
            <a:r>
              <a:rPr lang="it-IT" sz="2000" dirty="0">
                <a:solidFill>
                  <a:schemeClr val="tx2"/>
                </a:solidFill>
              </a:rPr>
              <a:t>Mantenere una concentrazione di </a:t>
            </a:r>
            <a:r>
              <a:rPr lang="it-IT" sz="2000" b="1" dirty="0">
                <a:solidFill>
                  <a:srgbClr val="FF0000"/>
                </a:solidFill>
              </a:rPr>
              <a:t>piastrine</a:t>
            </a:r>
            <a:r>
              <a:rPr lang="it-IT" sz="2000" dirty="0">
                <a:solidFill>
                  <a:schemeClr val="tx2"/>
                </a:solidFill>
              </a:rPr>
              <a:t> &gt; 50.000/l</a:t>
            </a:r>
            <a:endParaRPr lang="it-IT" altLang="it-IT" sz="2000" b="1" dirty="0">
              <a:solidFill>
                <a:schemeClr val="tx2"/>
              </a:solidFill>
              <a:ea typeface="ＭＳ Ｐゴシック" panose="020B0600070205080204" pitchFamily="34" charset="-128"/>
              <a:cs typeface="Arial" panose="020B0604020202020204" pitchFamily="34" charset="0"/>
            </a:endParaRP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3</a:t>
            </a:r>
            <a:r>
              <a:rPr lang="it-IT" altLang="it-IT" sz="2000" dirty="0">
                <a:solidFill>
                  <a:srgbClr val="002060"/>
                </a:solidFill>
                <a:ea typeface="ＭＳ Ｐゴシック" panose="020B0600070205080204" pitchFamily="34" charset="-128"/>
                <a:cs typeface="Arial" panose="020B0604020202020204" pitchFamily="34" charset="0"/>
              </a:rPr>
              <a:t>. E’ raccomandata la </a:t>
            </a:r>
            <a:r>
              <a:rPr lang="it-IT" altLang="it-IT" sz="2000" b="1" i="1" dirty="0">
                <a:solidFill>
                  <a:srgbClr val="FF0000"/>
                </a:solidFill>
                <a:ea typeface="ＭＳ Ｐゴシック" panose="020B0600070205080204" pitchFamily="34" charset="-128"/>
                <a:cs typeface="Arial" panose="020B0604020202020204" pitchFamily="34" charset="0"/>
              </a:rPr>
              <a:t>terapia antifibrinolitica</a:t>
            </a:r>
            <a:r>
              <a:rPr lang="it-IT" altLang="it-IT" sz="2000" b="1" i="1" dirty="0">
                <a:solidFill>
                  <a:srgbClr val="002060"/>
                </a:solidFill>
                <a:ea typeface="ＭＳ Ｐゴシック" panose="020B0600070205080204" pitchFamily="34" charset="-128"/>
                <a:cs typeface="Arial" panose="020B0604020202020204" pitchFamily="34" charset="0"/>
              </a:rPr>
              <a:t>. </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4</a:t>
            </a:r>
            <a:r>
              <a:rPr lang="it-IT" altLang="it-IT" sz="2000" dirty="0">
                <a:solidFill>
                  <a:srgbClr val="002060"/>
                </a:solidFill>
                <a:ea typeface="ＭＳ Ｐゴシック" panose="020B0600070205080204" pitchFamily="34" charset="-128"/>
                <a:cs typeface="Arial" panose="020B0604020202020204" pitchFamily="34" charset="0"/>
              </a:rPr>
              <a:t>. La gravità dell’emorragia e dell’</a:t>
            </a:r>
            <a:r>
              <a:rPr lang="it-IT" altLang="ja-JP" sz="2000" dirty="0">
                <a:solidFill>
                  <a:srgbClr val="002060"/>
                </a:solidFill>
                <a:ea typeface="ＭＳ Ｐゴシック" panose="020B0600070205080204" pitchFamily="34" charset="-128"/>
                <a:cs typeface="Arial" panose="020B0604020202020204" pitchFamily="34" charset="0"/>
              </a:rPr>
              <a:t>ipoperfusione, ed il rischio di coagulopatia si correlano all’alterazione dei livelli di                               </a:t>
            </a:r>
            <a:r>
              <a:rPr lang="it-IT" altLang="ja-JP" sz="2000" b="1" dirty="0">
                <a:solidFill>
                  <a:srgbClr val="002060"/>
                </a:solidFill>
                <a:ea typeface="ＭＳ Ｐゴシック" panose="020B0600070205080204" pitchFamily="34" charset="-128"/>
                <a:cs typeface="Arial" panose="020B0604020202020204" pitchFamily="34" charset="0"/>
              </a:rPr>
              <a:t>lattati</a:t>
            </a:r>
            <a:r>
              <a:rPr lang="it-IT" altLang="ja-JP" sz="2000" dirty="0">
                <a:solidFill>
                  <a:srgbClr val="002060"/>
                </a:solidFill>
                <a:ea typeface="ＭＳ Ｐゴシック" panose="020B0600070205080204" pitchFamily="34" charset="-128"/>
                <a:cs typeface="Arial" panose="020B0604020202020204" pitchFamily="34" charset="0"/>
              </a:rPr>
              <a:t>, </a:t>
            </a:r>
            <a:r>
              <a:rPr lang="it-IT" altLang="ja-JP" sz="2000" b="1" dirty="0">
                <a:solidFill>
                  <a:srgbClr val="002060"/>
                </a:solidFill>
                <a:ea typeface="ＭＳ Ｐゴシック" panose="020B0600070205080204" pitchFamily="34" charset="-128"/>
                <a:cs typeface="Arial" panose="020B0604020202020204" pitchFamily="34" charset="0"/>
              </a:rPr>
              <a:t>BE</a:t>
            </a:r>
            <a:r>
              <a:rPr lang="it-IT" altLang="ja-JP" sz="2000" dirty="0">
                <a:solidFill>
                  <a:srgbClr val="002060"/>
                </a:solidFill>
                <a:ea typeface="ＭＳ Ｐゴシック" panose="020B0600070205080204" pitchFamily="34" charset="-128"/>
                <a:cs typeface="Arial" panose="020B0604020202020204" pitchFamily="34" charset="0"/>
              </a:rPr>
              <a:t>, oltre che ai valori di </a:t>
            </a:r>
            <a:r>
              <a:rPr lang="it-IT" altLang="ja-JP" sz="2000" b="1" dirty="0">
                <a:solidFill>
                  <a:srgbClr val="002060"/>
                </a:solidFill>
                <a:ea typeface="ＭＳ Ｐゴシック" panose="020B0600070205080204" pitchFamily="34" charset="-128"/>
                <a:cs typeface="Arial" panose="020B0604020202020204" pitchFamily="34" charset="0"/>
              </a:rPr>
              <a:t>Hb</a:t>
            </a:r>
            <a:r>
              <a:rPr lang="it-IT" altLang="ja-JP" sz="2000" dirty="0">
                <a:solidFill>
                  <a:srgbClr val="002060"/>
                </a:solidFill>
                <a:ea typeface="ＭＳ Ｐゴシック" panose="020B0600070205080204" pitchFamily="34" charset="-128"/>
                <a:cs typeface="Arial" panose="020B0604020202020204" pitchFamily="34" charset="0"/>
              </a:rPr>
              <a:t> e </a:t>
            </a:r>
            <a:r>
              <a:rPr lang="it-IT" altLang="ja-JP" sz="2000" b="1" dirty="0">
                <a:solidFill>
                  <a:srgbClr val="002060"/>
                </a:solidFill>
                <a:ea typeface="ＭＳ Ｐゴシック" panose="020B0600070205080204" pitchFamily="34" charset="-128"/>
                <a:cs typeface="Arial" panose="020B0604020202020204" pitchFamily="34" charset="0"/>
              </a:rPr>
              <a:t>PA</a:t>
            </a:r>
            <a:r>
              <a:rPr lang="it-IT" altLang="ja-JP" sz="2000" dirty="0">
                <a:solidFill>
                  <a:srgbClr val="002060"/>
                </a:solidFill>
                <a:ea typeface="ＭＳ Ｐゴシック" panose="020B0600070205080204" pitchFamily="34" charset="-128"/>
                <a:cs typeface="Arial" panose="020B0604020202020204" pitchFamily="34" charset="0"/>
              </a:rPr>
              <a:t>.</a:t>
            </a:r>
            <a:endParaRPr lang="it-IT" altLang="it-IT" sz="2000" dirty="0">
              <a:solidFill>
                <a:srgbClr val="002060"/>
              </a:solidFill>
              <a:ea typeface="ＭＳ Ｐゴシック" panose="020B0600070205080204" pitchFamily="34" charset="-128"/>
              <a:cs typeface="Arial" panose="020B0604020202020204" pitchFamily="34" charset="0"/>
            </a:endParaRP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5</a:t>
            </a:r>
            <a:r>
              <a:rPr lang="it-IT" altLang="it-IT" sz="2000" dirty="0">
                <a:solidFill>
                  <a:srgbClr val="002060"/>
                </a:solidFill>
                <a:ea typeface="ＭＳ Ｐゴシック" panose="020B0600070205080204" pitchFamily="34" charset="-128"/>
                <a:cs typeface="Arial" panose="020B0604020202020204" pitchFamily="34" charset="0"/>
              </a:rPr>
              <a:t>. In caso di segni prognostici per coagulopatia non attendere i risultati di laboratorio per iniziare il trattamento</a:t>
            </a:r>
            <a:endParaRPr lang="it-IT" altLang="ja-JP" sz="2000" dirty="0">
              <a:solidFill>
                <a:srgbClr val="002060"/>
              </a:solidFill>
              <a:ea typeface="ＭＳ Ｐゴシック" panose="020B0600070205080204" pitchFamily="34" charset="-128"/>
              <a:cs typeface="Arial" panose="020B0604020202020204" pitchFamily="34" charset="0"/>
            </a:endParaRPr>
          </a:p>
          <a:p>
            <a:pPr marL="0" indent="0">
              <a:buNone/>
            </a:pPr>
            <a:r>
              <a:rPr lang="it-IT" altLang="ja-JP" sz="2000" b="1" dirty="0">
                <a:solidFill>
                  <a:srgbClr val="002060"/>
                </a:solidFill>
                <a:ea typeface="ＭＳ Ｐゴシック" panose="020B0600070205080204" pitchFamily="34" charset="-128"/>
                <a:cs typeface="Arial" panose="020B0604020202020204" pitchFamily="34" charset="0"/>
              </a:rPr>
              <a:t>6</a:t>
            </a:r>
            <a:r>
              <a:rPr lang="it-IT" altLang="ja-JP" sz="2000" dirty="0">
                <a:solidFill>
                  <a:srgbClr val="002060"/>
                </a:solidFill>
                <a:ea typeface="ＭＳ Ｐゴシック" panose="020B0600070205080204" pitchFamily="34" charset="-128"/>
                <a:cs typeface="Arial" panose="020B0604020202020204" pitchFamily="34" charset="0"/>
              </a:rPr>
              <a:t>. Bisogna garantire il monitoraggio del consumo di fattori e della evoluzione della coagulopatia preferibilmente con l’ausilio di metodiche viscoelastiche (</a:t>
            </a:r>
            <a:r>
              <a:rPr lang="it-IT" altLang="ja-JP" sz="2000" b="1" dirty="0">
                <a:solidFill>
                  <a:srgbClr val="002060"/>
                </a:solidFill>
                <a:ea typeface="ＭＳ Ｐゴシック" panose="020B0600070205080204" pitchFamily="34" charset="-128"/>
                <a:cs typeface="Arial" panose="020B0604020202020204" pitchFamily="34" charset="0"/>
              </a:rPr>
              <a:t>ROTEM/TEG</a:t>
            </a:r>
            <a:r>
              <a:rPr lang="it-IT" altLang="ja-JP" sz="2000" dirty="0">
                <a:solidFill>
                  <a:srgbClr val="002060"/>
                </a:solidFill>
                <a:ea typeface="ＭＳ Ｐゴシック" panose="020B0600070205080204" pitchFamily="34" charset="-128"/>
                <a:cs typeface="Arial" panose="020B0604020202020204" pitchFamily="34" charset="0"/>
              </a:rPr>
              <a:t> )</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7</a:t>
            </a:r>
            <a:r>
              <a:rPr lang="it-IT" altLang="it-IT" sz="2000" dirty="0">
                <a:solidFill>
                  <a:srgbClr val="002060"/>
                </a:solidFill>
                <a:ea typeface="ＭＳ Ｐゴシック" panose="020B0600070205080204" pitchFamily="34" charset="-128"/>
                <a:cs typeface="Arial" panose="020B0604020202020204" pitchFamily="34" charset="0"/>
              </a:rPr>
              <a:t>. Evitare l’ </a:t>
            </a:r>
            <a:r>
              <a:rPr lang="it-IT" altLang="it-IT" sz="2000" b="1" dirty="0">
                <a:solidFill>
                  <a:srgbClr val="002060"/>
                </a:solidFill>
                <a:ea typeface="ＭＳ Ｐゴシック" panose="020B0600070205080204" pitchFamily="34" charset="-128"/>
                <a:cs typeface="Arial" panose="020B0604020202020204" pitchFamily="34" charset="0"/>
              </a:rPr>
              <a:t>ipotermia</a:t>
            </a:r>
          </a:p>
          <a:p>
            <a:pPr marL="0" indent="0">
              <a:buNone/>
            </a:pPr>
            <a:r>
              <a:rPr lang="it-IT" altLang="it-IT" sz="2000" b="1" dirty="0">
                <a:solidFill>
                  <a:srgbClr val="002060"/>
                </a:solidFill>
                <a:ea typeface="ＭＳ Ｐゴシック" panose="020B0600070205080204" pitchFamily="34" charset="-128"/>
                <a:cs typeface="Arial" panose="020B0604020202020204" pitchFamily="34" charset="0"/>
              </a:rPr>
              <a:t>8</a:t>
            </a:r>
            <a:r>
              <a:rPr lang="it-IT" altLang="it-IT" sz="2000" dirty="0">
                <a:solidFill>
                  <a:srgbClr val="002060"/>
                </a:solidFill>
                <a:ea typeface="ＭＳ Ｐゴシック" panose="020B0600070205080204" pitchFamily="34" charset="-128"/>
                <a:cs typeface="Arial" panose="020B0604020202020204" pitchFamily="34" charset="0"/>
              </a:rPr>
              <a:t>. Correggere l’</a:t>
            </a:r>
            <a:r>
              <a:rPr lang="it-IT" altLang="it-IT" sz="2000" b="1" dirty="0">
                <a:solidFill>
                  <a:srgbClr val="002060"/>
                </a:solidFill>
                <a:ea typeface="ＭＳ Ｐゴシック" panose="020B0600070205080204" pitchFamily="34" charset="-128"/>
                <a:cs typeface="Arial" panose="020B0604020202020204" pitchFamily="34" charset="0"/>
              </a:rPr>
              <a:t> ipocalcemia</a:t>
            </a:r>
          </a:p>
          <a:p>
            <a:pPr marL="0" indent="0">
              <a:buNone/>
            </a:pPr>
            <a:endParaRPr lang="it-IT" altLang="it-IT" sz="1800" dirty="0">
              <a:ea typeface="ＭＳ Ｐゴシック" panose="020B0600070205080204" pitchFamily="34" charset="-128"/>
            </a:endParaRPr>
          </a:p>
          <a:p>
            <a:pPr marL="0" indent="0">
              <a:buFont typeface="Arial" panose="020B0604020202020204" pitchFamily="34" charset="0"/>
              <a:buNone/>
            </a:pPr>
            <a:endParaRPr lang="it-IT" altLang="it-IT" sz="1800" dirty="0">
              <a:ea typeface="ＭＳ Ｐゴシック" panose="020B0600070205080204" pitchFamily="34" charset="-128"/>
            </a:endParaRPr>
          </a:p>
          <a:p>
            <a:pPr marL="0" indent="0">
              <a:buFont typeface="Arial" panose="020B0604020202020204" pitchFamily="34" charset="0"/>
              <a:buNone/>
            </a:pPr>
            <a:endParaRPr lang="it-IT" altLang="it-IT" sz="2000" dirty="0">
              <a:ea typeface="ＭＳ Ｐゴシック" panose="020B0600070205080204" pitchFamily="34" charset="-128"/>
            </a:endParaRPr>
          </a:p>
          <a:p>
            <a:pPr marL="0" indent="0">
              <a:buFont typeface="Arial" panose="020B0604020202020204" pitchFamily="34" charset="0"/>
              <a:buNone/>
            </a:pPr>
            <a:endParaRPr lang="it-IT" altLang="it-IT" sz="2000" dirty="0">
              <a:solidFill>
                <a:srgbClr val="FF0000"/>
              </a:solidFill>
              <a:ea typeface="ＭＳ Ｐゴシック" panose="020B0600070205080204" pitchFamily="34" charset="-128"/>
            </a:endParaRPr>
          </a:p>
          <a:p>
            <a:pPr marL="0" indent="0">
              <a:buFont typeface="Arial" panose="020B0604020202020204" pitchFamily="34" charset="0"/>
              <a:buNone/>
            </a:pPr>
            <a:endParaRPr lang="it-IT" altLang="it-IT" sz="2000" dirty="0">
              <a:solidFill>
                <a:srgbClr val="FF0000"/>
              </a:solidFill>
              <a:ea typeface="ＭＳ Ｐゴシック" panose="020B0600070205080204" pitchFamily="34" charset="-128"/>
            </a:endParaRPr>
          </a:p>
        </p:txBody>
      </p:sp>
      <p:pic>
        <p:nvPicPr>
          <p:cNvPr id="3" name="Immagine 2">
            <a:extLst>
              <a:ext uri="{FF2B5EF4-FFF2-40B4-BE49-F238E27FC236}">
                <a16:creationId xmlns:a16="http://schemas.microsoft.com/office/drawing/2014/main" id="{8767FAF4-51D6-41BA-8383-5479027A6E6D}"/>
              </a:ext>
            </a:extLst>
          </p:cNvPr>
          <p:cNvPicPr>
            <a:picLocks noChangeAspect="1"/>
          </p:cNvPicPr>
          <p:nvPr/>
        </p:nvPicPr>
        <p:blipFill>
          <a:blip r:embed="rId4"/>
          <a:stretch>
            <a:fillRect/>
          </a:stretch>
        </p:blipFill>
        <p:spPr>
          <a:xfrm>
            <a:off x="7867845" y="246080"/>
            <a:ext cx="518864" cy="636432"/>
          </a:xfrm>
          <a:prstGeom prst="rect">
            <a:avLst/>
          </a:prstGeom>
        </p:spPr>
      </p:pic>
      <p:pic>
        <p:nvPicPr>
          <p:cNvPr id="4" name="Immagine 3">
            <a:extLst>
              <a:ext uri="{FF2B5EF4-FFF2-40B4-BE49-F238E27FC236}">
                <a16:creationId xmlns:a16="http://schemas.microsoft.com/office/drawing/2014/main" id="{AA86710B-5CB2-4AAD-A0AF-8FD5B751B99A}"/>
              </a:ext>
            </a:extLst>
          </p:cNvPr>
          <p:cNvPicPr>
            <a:picLocks noChangeAspect="1"/>
          </p:cNvPicPr>
          <p:nvPr/>
        </p:nvPicPr>
        <p:blipFill>
          <a:blip r:embed="rId5"/>
          <a:stretch>
            <a:fillRect/>
          </a:stretch>
        </p:blipFill>
        <p:spPr>
          <a:xfrm>
            <a:off x="9221847" y="42673"/>
            <a:ext cx="2970153" cy="203407"/>
          </a:xfrm>
          <a:prstGeom prst="rect">
            <a:avLst/>
          </a:prstGeom>
        </p:spPr>
      </p:pic>
      <p:pic>
        <p:nvPicPr>
          <p:cNvPr id="7" name="Immagine 6">
            <a:extLst>
              <a:ext uri="{FF2B5EF4-FFF2-40B4-BE49-F238E27FC236}">
                <a16:creationId xmlns:a16="http://schemas.microsoft.com/office/drawing/2014/main" id="{D85156C8-61AA-4C96-B54D-499268293500}"/>
              </a:ext>
            </a:extLst>
          </p:cNvPr>
          <p:cNvPicPr>
            <a:picLocks noChangeAspect="1"/>
          </p:cNvPicPr>
          <p:nvPr/>
        </p:nvPicPr>
        <p:blipFill>
          <a:blip r:embed="rId6"/>
          <a:stretch>
            <a:fillRect/>
          </a:stretch>
        </p:blipFill>
        <p:spPr>
          <a:xfrm>
            <a:off x="8531852" y="331456"/>
            <a:ext cx="3660148" cy="545500"/>
          </a:xfrm>
          <a:prstGeom prst="rect">
            <a:avLst/>
          </a:prstGeom>
        </p:spPr>
      </p:pic>
    </p:spTree>
    <p:extLst>
      <p:ext uri="{BB962C8B-B14F-4D97-AF65-F5344CB8AC3E}">
        <p14:creationId xmlns:p14="http://schemas.microsoft.com/office/powerpoint/2010/main" val="222905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B55A5-4D19-463B-A8B3-7D41500B039C}"/>
              </a:ext>
            </a:extLst>
          </p:cNvPr>
          <p:cNvSpPr>
            <a:spLocks noGrp="1"/>
          </p:cNvSpPr>
          <p:nvPr>
            <p:ph type="title"/>
          </p:nvPr>
        </p:nvSpPr>
        <p:spPr>
          <a:xfrm>
            <a:off x="-23447" y="-98904"/>
            <a:ext cx="12192000" cy="1325563"/>
          </a:xfrm>
        </p:spPr>
        <p:txBody>
          <a:bodyPr>
            <a:noAutofit/>
          </a:bodyPr>
          <a:lstStyle/>
          <a:p>
            <a:pPr algn="ctr"/>
            <a:r>
              <a:rPr lang="it-IT" altLang="it-IT" sz="4000" b="1" i="1" dirty="0">
                <a:solidFill>
                  <a:srgbClr val="002060"/>
                </a:solidFill>
                <a:latin typeface="+mn-lt"/>
                <a:ea typeface="ＭＳ Ｐゴシック" panose="020B0600070205080204" pitchFamily="34" charset="-128"/>
                <a:cs typeface="Arial" panose="020B0604020202020204" pitchFamily="34" charset="0"/>
              </a:rPr>
              <a:t>1</a:t>
            </a:r>
            <a:r>
              <a:rPr lang="it-IT" altLang="it-IT" sz="3600" b="1" i="1" dirty="0">
                <a:solidFill>
                  <a:srgbClr val="002060"/>
                </a:solidFill>
                <a:latin typeface="+mn-lt"/>
                <a:ea typeface="ＭＳ Ｐゴシック" panose="020B0600070205080204" pitchFamily="34" charset="-128"/>
                <a:cs typeface="Arial" panose="020B0604020202020204" pitchFamily="34" charset="0"/>
              </a:rPr>
              <a:t>.</a:t>
            </a:r>
            <a:r>
              <a:rPr lang="it-IT" altLang="it-IT" sz="3600" b="1" i="1" dirty="0">
                <a:solidFill>
                  <a:srgbClr val="FF0000"/>
                </a:solidFill>
                <a:latin typeface="+mn-lt"/>
                <a:ea typeface="ＭＳ Ｐゴシック" panose="020B0600070205080204" pitchFamily="34" charset="-128"/>
                <a:cs typeface="Arial" panose="020B0604020202020204" pitchFamily="34" charset="0"/>
              </a:rPr>
              <a:t> ipotensione permissiva</a:t>
            </a:r>
            <a:r>
              <a:rPr lang="it-IT" altLang="it-IT" sz="3600" b="1" i="1" dirty="0">
                <a:solidFill>
                  <a:srgbClr val="002060"/>
                </a:solidFill>
                <a:latin typeface="+mn-lt"/>
                <a:ea typeface="ＭＳ Ｐゴシック" panose="020B0600070205080204" pitchFamily="34" charset="-128"/>
                <a:cs typeface="Arial" panose="020B0604020202020204" pitchFamily="34" charset="0"/>
              </a:rPr>
              <a:t> e</a:t>
            </a:r>
            <a:r>
              <a:rPr lang="it-IT" altLang="it-IT" sz="3600" dirty="0">
                <a:solidFill>
                  <a:srgbClr val="002060"/>
                </a:solidFill>
                <a:latin typeface="+mn-lt"/>
                <a:ea typeface="ＭＳ Ｐゴシック" panose="020B0600070205080204" pitchFamily="34" charset="-128"/>
                <a:cs typeface="Arial" panose="020B0604020202020204" pitchFamily="34" charset="0"/>
              </a:rPr>
              <a:t> </a:t>
            </a:r>
            <a:r>
              <a:rPr lang="it-IT" altLang="it-IT" sz="3600" b="1" dirty="0">
                <a:solidFill>
                  <a:srgbClr val="FF0000"/>
                </a:solidFill>
                <a:latin typeface="+mn-lt"/>
                <a:ea typeface="ＭＳ Ｐゴシック" panose="020B0600070205080204" pitchFamily="34" charset="-128"/>
                <a:cs typeface="Arial" panose="020B0604020202020204" pitchFamily="34" charset="0"/>
              </a:rPr>
              <a:t>low volume resuscitation</a:t>
            </a:r>
            <a:br>
              <a:rPr lang="it-IT" altLang="it-IT" sz="3600" dirty="0">
                <a:solidFill>
                  <a:srgbClr val="002060"/>
                </a:solidFill>
                <a:latin typeface="+mn-lt"/>
                <a:ea typeface="ＭＳ Ｐゴシック" panose="020B0600070205080204" pitchFamily="34" charset="-128"/>
                <a:cs typeface="Arial" panose="020B0604020202020204" pitchFamily="34" charset="0"/>
              </a:rPr>
            </a:br>
            <a:endParaRPr lang="it-IT" sz="3600" dirty="0">
              <a:latin typeface="+mn-lt"/>
            </a:endParaRPr>
          </a:p>
        </p:txBody>
      </p:sp>
      <p:sp>
        <p:nvSpPr>
          <p:cNvPr id="6" name="Segnaposto contenuto 5">
            <a:extLst>
              <a:ext uri="{FF2B5EF4-FFF2-40B4-BE49-F238E27FC236}">
                <a16:creationId xmlns:a16="http://schemas.microsoft.com/office/drawing/2014/main" id="{C0A4EA69-1148-4E3E-9D77-E4840FB21D15}"/>
              </a:ext>
            </a:extLst>
          </p:cNvPr>
          <p:cNvSpPr>
            <a:spLocks noGrp="1"/>
          </p:cNvSpPr>
          <p:nvPr>
            <p:ph idx="1"/>
          </p:nvPr>
        </p:nvSpPr>
        <p:spPr>
          <a:xfrm>
            <a:off x="0" y="985861"/>
            <a:ext cx="12192000" cy="4351338"/>
          </a:xfrm>
        </p:spPr>
        <p:txBody>
          <a:bodyPr/>
          <a:lstStyle/>
          <a:p>
            <a:r>
              <a:rPr lang="it-IT" dirty="0"/>
              <a:t>Mantenere la PAS 80-90 mmHg  (GCS≤ 8 PAM ≥ 80mmHg) usando una strategia ‘’</a:t>
            </a:r>
            <a:r>
              <a:rPr lang="it-IT" dirty="0" err="1"/>
              <a:t>restricted</a:t>
            </a:r>
            <a:r>
              <a:rPr lang="it-IT" dirty="0"/>
              <a:t> volume’’ e, se necessario, somministrando vasopressori</a:t>
            </a:r>
          </a:p>
        </p:txBody>
      </p:sp>
      <p:sp>
        <p:nvSpPr>
          <p:cNvPr id="7" name="Rettangolo 6">
            <a:extLst>
              <a:ext uri="{FF2B5EF4-FFF2-40B4-BE49-F238E27FC236}">
                <a16:creationId xmlns:a16="http://schemas.microsoft.com/office/drawing/2014/main" id="{512FD7A2-57CD-4D5A-88E3-E5A164939AE6}"/>
              </a:ext>
            </a:extLst>
          </p:cNvPr>
          <p:cNvSpPr/>
          <p:nvPr/>
        </p:nvSpPr>
        <p:spPr>
          <a:xfrm>
            <a:off x="159282" y="2209420"/>
            <a:ext cx="12056165" cy="523220"/>
          </a:xfrm>
          <a:prstGeom prst="rect">
            <a:avLst/>
          </a:prstGeom>
        </p:spPr>
        <p:txBody>
          <a:bodyPr wrap="square">
            <a:spAutoFit/>
          </a:bodyPr>
          <a:lstStyle/>
          <a:p>
            <a:r>
              <a:rPr lang="it-IT" altLang="it-IT" sz="2800" dirty="0">
                <a:solidFill>
                  <a:srgbClr val="FF0000"/>
                </a:solidFill>
              </a:rPr>
              <a:t>L’EMODILUIZIONE</a:t>
            </a:r>
            <a:r>
              <a:rPr lang="it-IT" altLang="it-IT" sz="2800" dirty="0"/>
              <a:t> è un importante causa iatrogena della coagulopatia </a:t>
            </a:r>
          </a:p>
        </p:txBody>
      </p:sp>
      <p:sp>
        <p:nvSpPr>
          <p:cNvPr id="8" name="Rettangolo 7">
            <a:extLst>
              <a:ext uri="{FF2B5EF4-FFF2-40B4-BE49-F238E27FC236}">
                <a16:creationId xmlns:a16="http://schemas.microsoft.com/office/drawing/2014/main" id="{9437004C-5B17-4177-931A-D553FC6D1CF3}"/>
              </a:ext>
            </a:extLst>
          </p:cNvPr>
          <p:cNvSpPr/>
          <p:nvPr/>
        </p:nvSpPr>
        <p:spPr>
          <a:xfrm>
            <a:off x="0" y="3028875"/>
            <a:ext cx="11043139" cy="2554545"/>
          </a:xfrm>
          <a:prstGeom prst="rect">
            <a:avLst/>
          </a:prstGeom>
        </p:spPr>
        <p:txBody>
          <a:bodyPr wrap="square">
            <a:spAutoFit/>
          </a:bodyPr>
          <a:lstStyle/>
          <a:p>
            <a:pPr marL="342900" indent="-342900">
              <a:buFont typeface="Arial" panose="020B0604020202020204" pitchFamily="34" charset="0"/>
              <a:buChar char="•"/>
            </a:pPr>
            <a:r>
              <a:rPr lang="it-IT" altLang="it-IT" sz="2000">
                <a:ea typeface="ＭＳ Ｐゴシック" panose="020B0600070205080204" pitchFamily="34" charset="-128"/>
              </a:rPr>
              <a:t>Studi </a:t>
            </a:r>
            <a:r>
              <a:rPr lang="it-IT" altLang="it-IT" sz="2000" dirty="0">
                <a:ea typeface="ＭＳ Ｐゴシック" panose="020B0600070205080204" pitchFamily="34" charset="-128"/>
              </a:rPr>
              <a:t>dimostrano che più del 40% dei pazienti traumatizzati sviluppa una coagulopatia dopo 2l di cristalloidi e colloidi, tasso che supera il 70% se le infusioni sono di 4 l.</a:t>
            </a:r>
          </a:p>
          <a:p>
            <a:pPr marL="342900" indent="-342900">
              <a:buFont typeface="Arial" panose="020B0604020202020204" pitchFamily="34" charset="0"/>
              <a:buChar char="•"/>
            </a:pPr>
            <a:r>
              <a:rPr lang="it-IT" altLang="it-IT" sz="2000" dirty="0">
                <a:ea typeface="ＭＳ Ｐゴシック" panose="020B0600070205080204" pitchFamily="34" charset="-128"/>
              </a:rPr>
              <a:t>L’</a:t>
            </a:r>
            <a:r>
              <a:rPr lang="it-IT" altLang="ja-JP" sz="2000" dirty="0" err="1">
                <a:ea typeface="ＭＳ Ｐゴシック" panose="020B0600070205080204" pitchFamily="34" charset="-128"/>
              </a:rPr>
              <a:t>emodiluizione</a:t>
            </a:r>
            <a:r>
              <a:rPr lang="it-IT" altLang="ja-JP" sz="2000" dirty="0">
                <a:ea typeface="ＭＳ Ｐゴシック" panose="020B0600070205080204" pitchFamily="34" charset="-128"/>
              </a:rPr>
              <a:t> porta direttamente all</a:t>
            </a:r>
            <a:r>
              <a:rPr lang="it-IT" altLang="it-IT" sz="2000" dirty="0">
                <a:ea typeface="ＭＳ Ｐゴシック" panose="020B0600070205080204" pitchFamily="34" charset="-128"/>
              </a:rPr>
              <a:t>’</a:t>
            </a:r>
            <a:r>
              <a:rPr lang="it-IT" altLang="ja-JP" sz="2000" dirty="0">
                <a:ea typeface="ＭＳ Ｐゴシック" panose="020B0600070205080204" pitchFamily="34" charset="-128"/>
              </a:rPr>
              <a:t>allungamento del PT mediante riduzione dei livelli di fattore VII</a:t>
            </a:r>
          </a:p>
          <a:p>
            <a:pPr marL="342900" indent="-342900">
              <a:buFont typeface="Arial" panose="020B0604020202020204" pitchFamily="34" charset="0"/>
              <a:buChar char="•"/>
            </a:pPr>
            <a:r>
              <a:rPr lang="it-IT" altLang="it-IT" sz="2000" dirty="0">
                <a:ea typeface="ＭＳ Ｐゴシック" panose="020B0600070205080204" pitchFamily="34" charset="-128"/>
              </a:rPr>
              <a:t>I colloidi a base di amido peggiorano la coagulopatia da diluizione causando disfunzione del fibrinogeno con polimerizzazione anormale di fibrina e scarsa stabilità del coagulo.</a:t>
            </a:r>
          </a:p>
          <a:p>
            <a:pPr marL="342900" indent="-342900">
              <a:buFont typeface="Arial" panose="020B0604020202020204" pitchFamily="34" charset="0"/>
              <a:buChar char="•"/>
            </a:pPr>
            <a:r>
              <a:rPr lang="it-IT" altLang="it-IT" sz="2000" dirty="0">
                <a:ea typeface="ＭＳ Ｐゴシック" panose="020B0600070205080204" pitchFamily="34" charset="-128"/>
              </a:rPr>
              <a:t>Elevati volumi di soluzione “fisiologica” aumentano il rischio di sanguinamento rispetto alle soluzioni bilanciate forse a causa dell’elevato contenuto di cloro e del conseguente effetto acidificante. </a:t>
            </a:r>
          </a:p>
          <a:p>
            <a:pPr marL="342900" indent="-342900">
              <a:buFont typeface="Arial" panose="020B0604020202020204" pitchFamily="34" charset="0"/>
              <a:buChar char="•"/>
            </a:pPr>
            <a:r>
              <a:rPr lang="it-IT" altLang="it-IT" sz="2000" dirty="0">
                <a:ea typeface="ＭＳ Ｐゴシック" panose="020B0600070205080204" pitchFamily="34" charset="-128"/>
              </a:rPr>
              <a:t>Soluzioni ipotoniche come il </a:t>
            </a:r>
            <a:r>
              <a:rPr lang="it-IT" altLang="it-IT" sz="2000" dirty="0" err="1">
                <a:ea typeface="ＭＳ Ｐゴシック" panose="020B0600070205080204" pitchFamily="34" charset="-128"/>
              </a:rPr>
              <a:t>ringer</a:t>
            </a:r>
            <a:r>
              <a:rPr lang="it-IT" altLang="it-IT" sz="2000" dirty="0">
                <a:ea typeface="ＭＳ Ｐゴシック" panose="020B0600070205080204" pitchFamily="34" charset="-128"/>
              </a:rPr>
              <a:t> lattato non sono indicate in pz con trauma cranico severo</a:t>
            </a:r>
          </a:p>
        </p:txBody>
      </p:sp>
      <p:sp>
        <p:nvSpPr>
          <p:cNvPr id="5" name="Rectangle 4">
            <a:extLst>
              <a:ext uri="{FF2B5EF4-FFF2-40B4-BE49-F238E27FC236}">
                <a16:creationId xmlns:a16="http://schemas.microsoft.com/office/drawing/2014/main" id="{1E843395-5B76-4AED-AF15-F4ADBE42A854}"/>
              </a:ext>
            </a:extLst>
          </p:cNvPr>
          <p:cNvSpPr>
            <a:spLocks noChangeArrowheads="1"/>
          </p:cNvSpPr>
          <p:nvPr/>
        </p:nvSpPr>
        <p:spPr bwMode="auto">
          <a:xfrm>
            <a:off x="6119447" y="6177982"/>
            <a:ext cx="5584873" cy="765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330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it-IT" altLang="it-IT" sz="1600" b="0" i="0" u="none" strike="noStrike" cap="none" normalizeH="0" baseline="0" dirty="0">
                <a:ln>
                  <a:noFill/>
                </a:ln>
                <a:solidFill>
                  <a:srgbClr val="333333"/>
                </a:solidFill>
                <a:effectLst/>
                <a:latin typeface="+mn-lt"/>
              </a:rPr>
              <a:t>Optimal Fluid Therapy for Traumatic Hemorrhagic Shock</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336699"/>
                </a:solidFill>
                <a:effectLst/>
                <a:latin typeface="+mn-lt"/>
              </a:rPr>
              <a:t>Ronald Chang</a:t>
            </a:r>
            <a:r>
              <a:rPr kumimoji="0" lang="it-IT" altLang="it-IT" sz="1400" b="0" i="0" u="none" strike="noStrike" cap="none" normalizeH="0" baseline="0" dirty="0">
                <a:ln>
                  <a:noFill/>
                </a:ln>
                <a:solidFill>
                  <a:srgbClr val="333333"/>
                </a:solidFill>
                <a:effectLst/>
                <a:latin typeface="+mn-lt"/>
              </a:rPr>
              <a:t>, </a:t>
            </a:r>
            <a:r>
              <a:rPr kumimoji="0" lang="it-IT" altLang="it-IT" sz="1400" b="0" i="0" u="none" strike="noStrike" cap="none" normalizeH="0" baseline="0" dirty="0">
                <a:ln>
                  <a:noFill/>
                </a:ln>
                <a:solidFill>
                  <a:srgbClr val="336699"/>
                </a:solidFill>
                <a:effectLst/>
                <a:latin typeface="+mn-lt"/>
                <a:hlinkClick r:id="rId2"/>
              </a:rPr>
              <a:t> </a:t>
            </a:r>
            <a:r>
              <a:rPr kumimoji="0" lang="it-IT" altLang="it-IT" sz="1400" b="0" i="0" u="none" strike="noStrike" cap="none" normalizeH="0" baseline="0" dirty="0">
                <a:ln>
                  <a:noFill/>
                </a:ln>
                <a:solidFill>
                  <a:srgbClr val="336699"/>
                </a:solidFill>
                <a:effectLst/>
                <a:latin typeface="+mn-lt"/>
              </a:rPr>
              <a:t>   </a:t>
            </a:r>
            <a:endParaRPr kumimoji="0" lang="it-IT" altLang="it-IT" sz="1400" b="0"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rgbClr val="333333"/>
                </a:solidFill>
                <a:effectLst/>
                <a:latin typeface="Helvetica Neue"/>
              </a:rPr>
              <a:t>, </a:t>
            </a:r>
          </a:p>
        </p:txBody>
      </p:sp>
      <p:pic>
        <p:nvPicPr>
          <p:cNvPr id="2053" name="Picture 5" descr="'">
            <a:extLst>
              <a:ext uri="{FF2B5EF4-FFF2-40B4-BE49-F238E27FC236}">
                <a16:creationId xmlns:a16="http://schemas.microsoft.com/office/drawing/2014/main" id="{F4DF60A2-D85B-4516-8A07-7810FDFA6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33350"/>
            <a:ext cx="1428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riticalcare.theclinics.com/templates/jsp/_style2/_marlin/images/icon_email.png">
            <a:hlinkClick r:id="rId2"/>
            <a:extLst>
              <a:ext uri="{FF2B5EF4-FFF2-40B4-BE49-F238E27FC236}">
                <a16:creationId xmlns:a16="http://schemas.microsoft.com/office/drawing/2014/main" id="{AB5524E3-A694-46C3-B896-58E0FC1B9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1333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sultati immagini per intensive care clinic j">
            <a:extLst>
              <a:ext uri="{FF2B5EF4-FFF2-40B4-BE49-F238E27FC236}">
                <a16:creationId xmlns:a16="http://schemas.microsoft.com/office/drawing/2014/main" id="{582CF012-1007-4F92-88A5-14187ECFE2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931761"/>
            <a:ext cx="987668" cy="197534"/>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99D3D4D3-3A1D-4FA2-9A51-F35DB3D91CC8}"/>
              </a:ext>
            </a:extLst>
          </p:cNvPr>
          <p:cNvSpPr/>
          <p:nvPr/>
        </p:nvSpPr>
        <p:spPr>
          <a:xfrm>
            <a:off x="7165575" y="5892028"/>
            <a:ext cx="3492615" cy="276999"/>
          </a:xfrm>
          <a:prstGeom prst="rect">
            <a:avLst/>
          </a:prstGeom>
        </p:spPr>
        <p:txBody>
          <a:bodyPr wrap="square">
            <a:spAutoFit/>
          </a:bodyPr>
          <a:lstStyle/>
          <a:p>
            <a:r>
              <a:rPr lang="en-US" sz="1200" b="1" u="sng" dirty="0">
                <a:solidFill>
                  <a:srgbClr val="336699"/>
                </a:solidFill>
                <a:latin typeface="Helvetica Neue"/>
                <a:hlinkClick r:id="rId6"/>
              </a:rPr>
              <a:t>January 2017</a:t>
            </a:r>
            <a:r>
              <a:rPr lang="en-US" sz="1200" dirty="0">
                <a:solidFill>
                  <a:srgbClr val="000000"/>
                </a:solidFill>
                <a:latin typeface="Helvetica Neue"/>
              </a:rPr>
              <a:t>Volume 33, Issue 1, Pages 15–36</a:t>
            </a:r>
            <a:endParaRPr lang="it-IT" sz="1200" dirty="0"/>
          </a:p>
        </p:txBody>
      </p:sp>
    </p:spTree>
    <p:extLst>
      <p:ext uri="{BB962C8B-B14F-4D97-AF65-F5344CB8AC3E}">
        <p14:creationId xmlns:p14="http://schemas.microsoft.com/office/powerpoint/2010/main" val="411784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DBCEA-EE22-4E30-B707-B1AD20DEFC5C}"/>
              </a:ext>
            </a:extLst>
          </p:cNvPr>
          <p:cNvSpPr>
            <a:spLocks noGrp="1"/>
          </p:cNvSpPr>
          <p:nvPr>
            <p:ph type="title"/>
          </p:nvPr>
        </p:nvSpPr>
        <p:spPr>
          <a:xfrm>
            <a:off x="0" y="0"/>
            <a:ext cx="12192000" cy="1450524"/>
          </a:xfrm>
        </p:spPr>
        <p:txBody>
          <a:bodyPr>
            <a:noAutofit/>
          </a:bodyPr>
          <a:lstStyle/>
          <a:p>
            <a:pPr algn="ctr"/>
            <a:r>
              <a:rPr lang="it-IT" altLang="it-IT" sz="3600" b="1" dirty="0">
                <a:solidFill>
                  <a:srgbClr val="002060"/>
                </a:solidFill>
                <a:latin typeface="+mn-lt"/>
                <a:ea typeface="ＭＳ Ｐゴシック" panose="020B0600070205080204" pitchFamily="34" charset="-128"/>
                <a:cs typeface="Arial" panose="020B0604020202020204" pitchFamily="34" charset="0"/>
              </a:rPr>
              <a:t>2.somministrazione precoce di </a:t>
            </a:r>
            <a:r>
              <a:rPr lang="it-IT" altLang="it-IT" sz="3600" b="1" i="1" dirty="0">
                <a:solidFill>
                  <a:srgbClr val="FF0000"/>
                </a:solidFill>
                <a:latin typeface="+mn-lt"/>
                <a:ea typeface="ＭＳ Ｐゴシック" panose="020B0600070205080204" pitchFamily="34" charset="-128"/>
                <a:cs typeface="Arial" panose="020B0604020202020204" pitchFamily="34" charset="0"/>
              </a:rPr>
              <a:t>emocomponenti</a:t>
            </a:r>
            <a:r>
              <a:rPr lang="it-IT" altLang="it-IT" sz="3600" b="1" i="1" dirty="0">
                <a:solidFill>
                  <a:srgbClr val="002060"/>
                </a:solidFill>
                <a:latin typeface="+mn-lt"/>
                <a:ea typeface="ＭＳ Ｐゴシック" panose="020B0600070205080204" pitchFamily="34" charset="-128"/>
                <a:cs typeface="Arial" panose="020B0604020202020204" pitchFamily="34" charset="0"/>
              </a:rPr>
              <a:t> </a:t>
            </a:r>
            <a:br>
              <a:rPr lang="it-IT" altLang="it-IT" sz="3600" b="1" i="1" dirty="0">
                <a:solidFill>
                  <a:srgbClr val="002060"/>
                </a:solidFill>
                <a:latin typeface="+mn-lt"/>
                <a:ea typeface="ＭＳ Ｐゴシック" panose="020B0600070205080204" pitchFamily="34" charset="-128"/>
                <a:cs typeface="Arial" panose="020B0604020202020204" pitchFamily="34" charset="0"/>
              </a:rPr>
            </a:br>
            <a:r>
              <a:rPr lang="it-IT" altLang="it-IT" sz="3600" b="1" dirty="0">
                <a:solidFill>
                  <a:srgbClr val="002060"/>
                </a:solidFill>
                <a:latin typeface="+mn-lt"/>
                <a:ea typeface="ＭＳ Ｐゴシック" panose="020B0600070205080204" pitchFamily="34" charset="-128"/>
                <a:cs typeface="Arial" panose="020B0604020202020204" pitchFamily="34" charset="0"/>
              </a:rPr>
              <a:t>p</a:t>
            </a:r>
            <a:r>
              <a:rPr lang="it-IT" altLang="ja-JP" sz="3600" b="1" dirty="0">
                <a:solidFill>
                  <a:srgbClr val="002060"/>
                </a:solidFill>
                <a:latin typeface="+mn-lt"/>
                <a:ea typeface="ＭＳ Ｐゴシック" panose="020B0600070205080204" pitchFamily="34" charset="-128"/>
                <a:cs typeface="Arial" panose="020B0604020202020204" pitchFamily="34" charset="0"/>
              </a:rPr>
              <a:t>er garantire l’ossigenazione tissutale ed evitare la </a:t>
            </a:r>
            <a:r>
              <a:rPr lang="it-IT" altLang="ja-JP" sz="3600" b="1" i="1" dirty="0">
                <a:solidFill>
                  <a:srgbClr val="FF0000"/>
                </a:solidFill>
                <a:latin typeface="+mn-lt"/>
                <a:ea typeface="ＭＳ Ｐゴシック" panose="020B0600070205080204" pitchFamily="34" charset="-128"/>
                <a:cs typeface="Arial" panose="020B0604020202020204" pitchFamily="34" charset="0"/>
              </a:rPr>
              <a:t>coagulopatia da consumo e diluizione</a:t>
            </a:r>
            <a:endParaRPr lang="it-IT" sz="3600" b="1" dirty="0">
              <a:latin typeface="+mn-lt"/>
            </a:endParaRPr>
          </a:p>
        </p:txBody>
      </p:sp>
      <p:sp>
        <p:nvSpPr>
          <p:cNvPr id="3" name="Segnaposto contenuto 2">
            <a:extLst>
              <a:ext uri="{FF2B5EF4-FFF2-40B4-BE49-F238E27FC236}">
                <a16:creationId xmlns:a16="http://schemas.microsoft.com/office/drawing/2014/main" id="{3E4E8ED5-251E-4C2E-9E36-9994365FFB63}"/>
              </a:ext>
            </a:extLst>
          </p:cNvPr>
          <p:cNvSpPr>
            <a:spLocks noGrp="1"/>
          </p:cNvSpPr>
          <p:nvPr>
            <p:ph idx="1"/>
          </p:nvPr>
        </p:nvSpPr>
        <p:spPr>
          <a:xfrm>
            <a:off x="71181" y="1576028"/>
            <a:ext cx="12120820" cy="4622014"/>
          </a:xfrm>
        </p:spPr>
        <p:txBody>
          <a:bodyPr/>
          <a:lstStyle/>
          <a:p>
            <a:r>
              <a:rPr lang="it-IT" altLang="ja-JP" b="1" dirty="0">
                <a:solidFill>
                  <a:srgbClr val="002060"/>
                </a:solidFill>
                <a:ea typeface="ＭＳ Ｐゴシック" panose="020B0600070205080204" pitchFamily="34" charset="-128"/>
                <a:cs typeface="Arial" panose="020B0604020202020204" pitchFamily="34" charset="0"/>
              </a:rPr>
              <a:t>Trasfusione di </a:t>
            </a:r>
            <a:r>
              <a:rPr lang="it-IT" altLang="ja-JP" b="1" dirty="0">
                <a:solidFill>
                  <a:srgbClr val="FF0000"/>
                </a:solidFill>
                <a:ea typeface="ＭＳ Ｐゴシック" panose="020B0600070205080204" pitchFamily="34" charset="-128"/>
                <a:cs typeface="Arial" panose="020B0604020202020204" pitchFamily="34" charset="0"/>
              </a:rPr>
              <a:t>sangue</a:t>
            </a:r>
            <a:r>
              <a:rPr lang="it-IT" altLang="ja-JP" b="1" dirty="0">
                <a:solidFill>
                  <a:srgbClr val="002060"/>
                </a:solidFill>
                <a:ea typeface="ＭＳ Ｐゴシック" panose="020B0600070205080204" pitchFamily="34" charset="-128"/>
                <a:cs typeface="Arial" panose="020B0604020202020204" pitchFamily="34" charset="0"/>
              </a:rPr>
              <a:t> e </a:t>
            </a:r>
            <a:r>
              <a:rPr lang="it-IT" altLang="ja-JP" b="1" dirty="0">
                <a:solidFill>
                  <a:srgbClr val="FF0000"/>
                </a:solidFill>
                <a:ea typeface="ＭＳ Ｐゴシック" panose="020B0600070205080204" pitchFamily="34" charset="-128"/>
                <a:cs typeface="Arial" panose="020B0604020202020204" pitchFamily="34" charset="0"/>
              </a:rPr>
              <a:t>plasma</a:t>
            </a:r>
            <a:r>
              <a:rPr lang="it-IT" altLang="ja-JP" b="1" dirty="0">
                <a:solidFill>
                  <a:srgbClr val="002060"/>
                </a:solidFill>
                <a:ea typeface="ＭＳ Ｐゴシック" panose="020B0600070205080204" pitchFamily="34" charset="-128"/>
                <a:cs typeface="Arial" panose="020B0604020202020204" pitchFamily="34" charset="0"/>
              </a:rPr>
              <a:t> con un rapporto </a:t>
            </a:r>
            <a:r>
              <a:rPr lang="it-IT" altLang="ja-JP" b="1" u="sng" dirty="0">
                <a:solidFill>
                  <a:srgbClr val="002060"/>
                </a:solidFill>
                <a:ea typeface="ＭＳ Ｐゴシック" panose="020B0600070205080204" pitchFamily="34" charset="-128"/>
                <a:cs typeface="Arial" panose="020B0604020202020204" pitchFamily="34" charset="0"/>
              </a:rPr>
              <a:t>almeno di 2:1</a:t>
            </a:r>
          </a:p>
          <a:p>
            <a:pPr marL="0" indent="0">
              <a:buNone/>
            </a:pPr>
            <a:r>
              <a:rPr lang="it-IT" altLang="ja-JP" b="1" dirty="0">
                <a:solidFill>
                  <a:srgbClr val="002060"/>
                </a:solidFill>
                <a:ea typeface="ＭＳ Ｐゴシック" panose="020B0600070205080204" pitchFamily="34" charset="-128"/>
                <a:cs typeface="Arial" panose="020B0604020202020204" pitchFamily="34" charset="0"/>
              </a:rPr>
              <a:t>4 U GRC (∞ml1080) 1 U PFC (∞ml 750)</a:t>
            </a:r>
          </a:p>
          <a:p>
            <a:pPr marL="0" indent="0">
              <a:buNone/>
            </a:pPr>
            <a:r>
              <a:rPr lang="it-IT" b="1" dirty="0">
                <a:solidFill>
                  <a:srgbClr val="92D050"/>
                </a:solidFill>
              </a:rPr>
              <a:t>Hb 7-9 g/dl</a:t>
            </a:r>
            <a:endParaRPr lang="it-IT" altLang="ja-JP" b="1" dirty="0">
              <a:solidFill>
                <a:srgbClr val="92D050"/>
              </a:solidFill>
              <a:ea typeface="ＭＳ Ｐゴシック" panose="020B0600070205080204" pitchFamily="34" charset="-128"/>
              <a:cs typeface="Arial" panose="020B0604020202020204" pitchFamily="34" charset="0"/>
            </a:endParaRPr>
          </a:p>
          <a:p>
            <a:r>
              <a:rPr lang="it-IT" altLang="it-IT" b="1" dirty="0">
                <a:solidFill>
                  <a:srgbClr val="002060"/>
                </a:solidFill>
                <a:ea typeface="ＭＳ Ｐゴシック" panose="020B0600070205080204" pitchFamily="34" charset="-128"/>
                <a:cs typeface="Arial" panose="020B0604020202020204" pitchFamily="34" charset="0"/>
              </a:rPr>
              <a:t>Va corretto precocemente il deficit di </a:t>
            </a:r>
            <a:r>
              <a:rPr lang="it-IT" altLang="it-IT" b="1" dirty="0">
                <a:solidFill>
                  <a:srgbClr val="FF0000"/>
                </a:solidFill>
                <a:ea typeface="ＭＳ Ｐゴシック" panose="020B0600070205080204" pitchFamily="34" charset="-128"/>
                <a:cs typeface="Arial" panose="020B0604020202020204" pitchFamily="34" charset="0"/>
              </a:rPr>
              <a:t>fibrinogeno</a:t>
            </a:r>
            <a:r>
              <a:rPr lang="it-IT" altLang="it-IT" b="1" dirty="0">
                <a:ea typeface="ＭＳ Ｐゴシック" panose="020B0600070205080204" pitchFamily="34" charset="-128"/>
                <a:cs typeface="Arial" panose="020B0604020202020204" pitchFamily="34" charset="0"/>
              </a:rPr>
              <a:t> 2 gr e.v.</a:t>
            </a:r>
          </a:p>
          <a:p>
            <a:pPr marL="0" indent="0">
              <a:buNone/>
            </a:pPr>
            <a:r>
              <a:rPr lang="it-IT" sz="2400" dirty="0"/>
              <a:t>Fibrinogenemia &gt;200 mg/dl</a:t>
            </a:r>
            <a:r>
              <a:rPr lang="it-IT" sz="2400" dirty="0">
                <a:solidFill>
                  <a:srgbClr val="002060"/>
                </a:solidFill>
                <a:ea typeface="ＭＳ Ｐゴシック" panose="020B0600070205080204" pitchFamily="34" charset="-128"/>
                <a:cs typeface="Arial" panose="020B0604020202020204" pitchFamily="34" charset="0"/>
              </a:rPr>
              <a:t>; </a:t>
            </a:r>
            <a:r>
              <a:rPr lang="it-IT" altLang="it-IT" sz="2400" dirty="0">
                <a:solidFill>
                  <a:srgbClr val="002060"/>
                </a:solidFill>
                <a:ea typeface="ＭＳ Ｐゴシック" panose="020B0600070205080204" pitchFamily="34" charset="-128"/>
                <a:cs typeface="Arial" panose="020B0604020202020204" pitchFamily="34" charset="0"/>
              </a:rPr>
              <a:t>PT e PTT &lt;1,5 </a:t>
            </a:r>
            <a:r>
              <a:rPr lang="it-IT" altLang="it-IT" sz="2400" dirty="0" err="1">
                <a:solidFill>
                  <a:srgbClr val="002060"/>
                </a:solidFill>
                <a:ea typeface="ＭＳ Ｐゴシック" panose="020B0600070205080204" pitchFamily="34" charset="-128"/>
                <a:cs typeface="Arial" panose="020B0604020202020204" pitchFamily="34" charset="0"/>
              </a:rPr>
              <a:t>vv</a:t>
            </a:r>
            <a:r>
              <a:rPr lang="it-IT" altLang="it-IT" sz="2400" dirty="0">
                <a:solidFill>
                  <a:srgbClr val="002060"/>
                </a:solidFill>
                <a:ea typeface="ＭＳ Ｐゴシック" panose="020B0600070205080204" pitchFamily="34" charset="-128"/>
                <a:cs typeface="Arial" panose="020B0604020202020204" pitchFamily="34" charset="0"/>
              </a:rPr>
              <a:t> il valore basale (</a:t>
            </a:r>
            <a:r>
              <a:rPr lang="it-IT" altLang="it-IT" sz="2400" b="1" dirty="0">
                <a:solidFill>
                  <a:srgbClr val="002060"/>
                </a:solidFill>
                <a:ea typeface="ＭＳ Ｐゴシック" panose="020B0600070205080204" pitchFamily="34" charset="-128"/>
                <a:cs typeface="Arial" panose="020B0604020202020204" pitchFamily="34" charset="0"/>
              </a:rPr>
              <a:t>early coagulation support</a:t>
            </a:r>
            <a:r>
              <a:rPr lang="it-IT" altLang="it-IT" sz="2400"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endParaRPr lang="it-IT" altLang="it-IT" b="1" dirty="0">
              <a:solidFill>
                <a:srgbClr val="002060"/>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it-IT" dirty="0"/>
          </a:p>
        </p:txBody>
      </p:sp>
      <p:graphicFrame>
        <p:nvGraphicFramePr>
          <p:cNvPr id="5" name="Segnaposto contenuto 3">
            <a:extLst>
              <a:ext uri="{FF2B5EF4-FFF2-40B4-BE49-F238E27FC236}">
                <a16:creationId xmlns:a16="http://schemas.microsoft.com/office/drawing/2014/main" id="{E198A298-D9A1-4D2B-ABBA-3A26BC0A193D}"/>
              </a:ext>
            </a:extLst>
          </p:cNvPr>
          <p:cNvGraphicFramePr>
            <a:graphicFrameLocks/>
          </p:cNvGraphicFramePr>
          <p:nvPr>
            <p:extLst>
              <p:ext uri="{D42A27DB-BD31-4B8C-83A1-F6EECF244321}">
                <p14:modId xmlns:p14="http://schemas.microsoft.com/office/powerpoint/2010/main" val="3603260678"/>
              </p:ext>
            </p:extLst>
          </p:nvPr>
        </p:nvGraphicFramePr>
        <p:xfrm>
          <a:off x="212107" y="3442790"/>
          <a:ext cx="4776550" cy="2755252"/>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F8AB7CF6-145F-4CB8-A12C-37F14EAD0ED5}"/>
              </a:ext>
            </a:extLst>
          </p:cNvPr>
          <p:cNvSpPr txBox="1"/>
          <p:nvPr/>
        </p:nvSpPr>
        <p:spPr>
          <a:xfrm>
            <a:off x="2517405" y="3887035"/>
            <a:ext cx="954220" cy="584775"/>
          </a:xfrm>
          <a:prstGeom prst="rect">
            <a:avLst/>
          </a:prstGeom>
          <a:noFill/>
        </p:spPr>
        <p:txBody>
          <a:bodyPr wrap="square" rtlCol="0">
            <a:spAutoFit/>
          </a:bodyPr>
          <a:lstStyle/>
          <a:p>
            <a:r>
              <a:rPr lang="it-IT" sz="3200" b="1" dirty="0">
                <a:solidFill>
                  <a:srgbClr val="FFFF66"/>
                </a:solidFill>
                <a:effectLst>
                  <a:outerShdw blurRad="38100" dist="38100" dir="2700000" algn="tl">
                    <a:srgbClr val="000000">
                      <a:alpha val="43137"/>
                    </a:srgbClr>
                  </a:outerShdw>
                </a:effectLst>
              </a:rPr>
              <a:t>92%</a:t>
            </a:r>
            <a:endParaRPr lang="en-US" sz="3200" b="1" dirty="0">
              <a:solidFill>
                <a:srgbClr val="FFFF66"/>
              </a:solidFill>
              <a:effectLst>
                <a:outerShdw blurRad="38100" dist="38100" dir="2700000" algn="tl">
                  <a:srgbClr val="000000">
                    <a:alpha val="43137"/>
                  </a:srgbClr>
                </a:outerShdw>
              </a:effectLst>
            </a:endParaRPr>
          </a:p>
        </p:txBody>
      </p:sp>
      <p:sp>
        <p:nvSpPr>
          <p:cNvPr id="7" name="Rettangolo con angoli arrotondati 6">
            <a:extLst>
              <a:ext uri="{FF2B5EF4-FFF2-40B4-BE49-F238E27FC236}">
                <a16:creationId xmlns:a16="http://schemas.microsoft.com/office/drawing/2014/main" id="{0C5EC1E5-F024-4D3A-9865-269ADE6503F0}"/>
              </a:ext>
            </a:extLst>
          </p:cNvPr>
          <p:cNvSpPr/>
          <p:nvPr/>
        </p:nvSpPr>
        <p:spPr>
          <a:xfrm>
            <a:off x="470025" y="4937816"/>
            <a:ext cx="1381437" cy="350129"/>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descr="fig19.jpg">
            <a:extLst>
              <a:ext uri="{FF2B5EF4-FFF2-40B4-BE49-F238E27FC236}">
                <a16:creationId xmlns:a16="http://schemas.microsoft.com/office/drawing/2014/main" id="{54B2CCE6-B34A-48ED-AC2D-B68DAA32BFC1}"/>
              </a:ext>
            </a:extLst>
          </p:cNvPr>
          <p:cNvPicPr>
            <a:picLocks noChangeAspect="1"/>
          </p:cNvPicPr>
          <p:nvPr/>
        </p:nvPicPr>
        <p:blipFill>
          <a:blip r:embed="rId4" cstate="print"/>
          <a:srcRect l="10796" t="24094" r="72691" b="30538"/>
          <a:stretch>
            <a:fillRect/>
          </a:stretch>
        </p:blipFill>
        <p:spPr>
          <a:xfrm>
            <a:off x="5160577" y="4800420"/>
            <a:ext cx="281853" cy="563705"/>
          </a:xfrm>
          <a:prstGeom prst="rect">
            <a:avLst/>
          </a:prstGeom>
        </p:spPr>
      </p:pic>
      <p:pic>
        <p:nvPicPr>
          <p:cNvPr id="15" name="Immagine 14" descr="fig19.jpg">
            <a:extLst>
              <a:ext uri="{FF2B5EF4-FFF2-40B4-BE49-F238E27FC236}">
                <a16:creationId xmlns:a16="http://schemas.microsoft.com/office/drawing/2014/main" id="{FA854188-1BDA-450A-A889-EA36E2A053BC}"/>
              </a:ext>
            </a:extLst>
          </p:cNvPr>
          <p:cNvPicPr>
            <a:picLocks noChangeAspect="1"/>
          </p:cNvPicPr>
          <p:nvPr/>
        </p:nvPicPr>
        <p:blipFill>
          <a:blip r:embed="rId4" cstate="print"/>
          <a:srcRect l="10796" t="24094" r="72691" b="30538"/>
          <a:stretch>
            <a:fillRect/>
          </a:stretch>
        </p:blipFill>
        <p:spPr>
          <a:xfrm>
            <a:off x="4847731" y="4426761"/>
            <a:ext cx="281853" cy="563705"/>
          </a:xfrm>
          <a:prstGeom prst="rect">
            <a:avLst/>
          </a:prstGeom>
        </p:spPr>
      </p:pic>
      <p:pic>
        <p:nvPicPr>
          <p:cNvPr id="19" name="Immagine 18">
            <a:extLst>
              <a:ext uri="{FF2B5EF4-FFF2-40B4-BE49-F238E27FC236}">
                <a16:creationId xmlns:a16="http://schemas.microsoft.com/office/drawing/2014/main" id="{786C2618-95F3-40EF-8E12-EF880946BB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03" t="12699" r="12079" b="2553"/>
          <a:stretch/>
        </p:blipFill>
        <p:spPr>
          <a:xfrm>
            <a:off x="9777045" y="5611861"/>
            <a:ext cx="1606521" cy="1143333"/>
          </a:xfrm>
          <a:prstGeom prst="rect">
            <a:avLst/>
          </a:prstGeom>
        </p:spPr>
      </p:pic>
      <p:pic>
        <p:nvPicPr>
          <p:cNvPr id="21" name="Immagine 20">
            <a:extLst>
              <a:ext uri="{FF2B5EF4-FFF2-40B4-BE49-F238E27FC236}">
                <a16:creationId xmlns:a16="http://schemas.microsoft.com/office/drawing/2014/main" id="{39C949E8-27E0-4051-895E-BCB4F7698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9260" y="1982112"/>
            <a:ext cx="2595626" cy="1147621"/>
          </a:xfrm>
          <a:prstGeom prst="rect">
            <a:avLst/>
          </a:prstGeom>
        </p:spPr>
      </p:pic>
      <p:sp>
        <p:nvSpPr>
          <p:cNvPr id="22" name="CasellaDiTesto 21">
            <a:extLst>
              <a:ext uri="{FF2B5EF4-FFF2-40B4-BE49-F238E27FC236}">
                <a16:creationId xmlns:a16="http://schemas.microsoft.com/office/drawing/2014/main" id="{FF3D85E2-7CBD-4FEB-B052-AFA450098C1E}"/>
              </a:ext>
            </a:extLst>
          </p:cNvPr>
          <p:cNvSpPr txBox="1"/>
          <p:nvPr/>
        </p:nvSpPr>
        <p:spPr>
          <a:xfrm>
            <a:off x="6157273" y="4285143"/>
            <a:ext cx="5723203" cy="646331"/>
          </a:xfrm>
          <a:prstGeom prst="rect">
            <a:avLst/>
          </a:prstGeom>
          <a:solidFill>
            <a:srgbClr val="FFC000"/>
          </a:solidFill>
        </p:spPr>
        <p:txBody>
          <a:bodyPr wrap="square" rtlCol="0">
            <a:spAutoFit/>
          </a:bodyPr>
          <a:lstStyle/>
          <a:p>
            <a:r>
              <a:rPr lang="it-IT" sz="3600" b="1" dirty="0">
                <a:solidFill>
                  <a:srgbClr val="007635"/>
                </a:solidFill>
              </a:rPr>
              <a:t>Monitorare la coagulazione</a:t>
            </a:r>
          </a:p>
        </p:txBody>
      </p:sp>
      <p:sp>
        <p:nvSpPr>
          <p:cNvPr id="23" name="Rettangolo 22">
            <a:extLst>
              <a:ext uri="{FF2B5EF4-FFF2-40B4-BE49-F238E27FC236}">
                <a16:creationId xmlns:a16="http://schemas.microsoft.com/office/drawing/2014/main" id="{A3EA792A-BBF4-4AEB-B0AF-365F389F0ADA}"/>
              </a:ext>
            </a:extLst>
          </p:cNvPr>
          <p:cNvSpPr/>
          <p:nvPr/>
        </p:nvSpPr>
        <p:spPr>
          <a:xfrm>
            <a:off x="71181" y="6094666"/>
            <a:ext cx="9217962" cy="800219"/>
          </a:xfrm>
          <a:prstGeom prst="rect">
            <a:avLst/>
          </a:prstGeom>
        </p:spPr>
        <p:txBody>
          <a:bodyPr wrap="square">
            <a:spAutoFit/>
          </a:bodyPr>
          <a:lstStyle/>
          <a:p>
            <a:pPr marL="457200" indent="-457200">
              <a:buFont typeface="Arial" panose="020B0604020202020204" pitchFamily="34" charset="0"/>
              <a:buChar char="•"/>
            </a:pPr>
            <a:r>
              <a:rPr lang="it-IT" altLang="it-IT" sz="2800" b="1" dirty="0">
                <a:solidFill>
                  <a:srgbClr val="002060"/>
                </a:solidFill>
                <a:ea typeface="ＭＳ Ｐゴシック" panose="020B0600070205080204" pitchFamily="34" charset="-128"/>
                <a:cs typeface="Arial" panose="020B0604020202020204" pitchFamily="34" charset="0"/>
              </a:rPr>
              <a:t>Va mantenuta la </a:t>
            </a:r>
            <a:r>
              <a:rPr lang="it-IT" altLang="it-IT" sz="2800" b="1" dirty="0">
                <a:solidFill>
                  <a:srgbClr val="FF0000"/>
                </a:solidFill>
                <a:ea typeface="ＭＳ Ｐゴシック" panose="020B0600070205080204" pitchFamily="34" charset="-128"/>
                <a:cs typeface="Arial" panose="020B0604020202020204" pitchFamily="34" charset="0"/>
              </a:rPr>
              <a:t>conta piastrinica </a:t>
            </a:r>
            <a:r>
              <a:rPr lang="it-IT" altLang="it-IT" sz="2800" dirty="0">
                <a:ea typeface="ＭＳ Ｐゴシック" panose="020B0600070205080204" pitchFamily="34" charset="-128"/>
                <a:cs typeface="Arial" panose="020B0604020202020204" pitchFamily="34" charset="0"/>
              </a:rPr>
              <a:t>tra </a:t>
            </a:r>
            <a:r>
              <a:rPr lang="it-IT" altLang="it-IT" sz="2800" b="1" dirty="0">
                <a:solidFill>
                  <a:srgbClr val="92D050"/>
                </a:solidFill>
                <a:ea typeface="ＭＳ Ｐゴシック" panose="020B0600070205080204" pitchFamily="34" charset="-128"/>
                <a:cs typeface="Arial" panose="020B0604020202020204" pitchFamily="34" charset="0"/>
              </a:rPr>
              <a:t>100000 e 50000/dl</a:t>
            </a:r>
          </a:p>
          <a:p>
            <a:pPr marL="285750" indent="-285750">
              <a:buFont typeface="Arial" panose="020B0604020202020204" pitchFamily="34" charset="0"/>
              <a:buChar char="•"/>
            </a:pPr>
            <a:endParaRPr lang="it-IT" altLang="ja-JP" b="1" dirty="0">
              <a:solidFill>
                <a:srgbClr val="00206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2839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521823" y="3325932"/>
          <a:ext cx="10297551" cy="367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a:xfrm>
            <a:off x="9621409" y="6325463"/>
            <a:ext cx="2844800" cy="365125"/>
          </a:xfrm>
        </p:spPr>
        <p:txBody>
          <a:bodyPr/>
          <a:lstStyle/>
          <a:p>
            <a:fld id="{27833A7F-A8BD-4EF2-A634-0B7EA8D20B9F}" type="slidenum">
              <a:rPr lang="it-IT" smtClean="0"/>
              <a:pPr/>
              <a:t>26</a:t>
            </a:fld>
            <a:endParaRPr lang="it-IT" dirty="0"/>
          </a:p>
        </p:txBody>
      </p:sp>
      <p:pic>
        <p:nvPicPr>
          <p:cNvPr id="18" name="Immagine 17" descr="fig19.jpg"/>
          <p:cNvPicPr>
            <a:picLocks noChangeAspect="1"/>
          </p:cNvPicPr>
          <p:nvPr/>
        </p:nvPicPr>
        <p:blipFill>
          <a:blip r:embed="rId8" cstate="print"/>
          <a:srcRect l="10796" t="24094" r="72691" b="30538"/>
          <a:stretch>
            <a:fillRect/>
          </a:stretch>
        </p:blipFill>
        <p:spPr>
          <a:xfrm>
            <a:off x="2699047" y="4496123"/>
            <a:ext cx="240027" cy="360040"/>
          </a:xfrm>
          <a:prstGeom prst="rect">
            <a:avLst/>
          </a:prstGeom>
        </p:spPr>
      </p:pic>
      <p:graphicFrame>
        <p:nvGraphicFramePr>
          <p:cNvPr id="12" name="Diagramma 11"/>
          <p:cNvGraphicFramePr/>
          <p:nvPr/>
        </p:nvGraphicFramePr>
        <p:xfrm>
          <a:off x="0" y="4393330"/>
          <a:ext cx="1859375" cy="648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4" name="Diagramma 43"/>
          <p:cNvGraphicFramePr/>
          <p:nvPr/>
        </p:nvGraphicFramePr>
        <p:xfrm>
          <a:off x="150863" y="5255663"/>
          <a:ext cx="861800" cy="4956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2" name="Immagine 21" descr="fig19.jpg"/>
          <p:cNvPicPr>
            <a:picLocks noChangeAspect="1"/>
          </p:cNvPicPr>
          <p:nvPr/>
        </p:nvPicPr>
        <p:blipFill>
          <a:blip r:embed="rId19" cstate="print"/>
          <a:srcRect l="45765" t="22981" r="39663" b="44254"/>
          <a:stretch>
            <a:fillRect/>
          </a:stretch>
        </p:blipFill>
        <p:spPr>
          <a:xfrm>
            <a:off x="2082458" y="5182286"/>
            <a:ext cx="326626" cy="400993"/>
          </a:xfrm>
          <a:prstGeom prst="rect">
            <a:avLst/>
          </a:prstGeom>
          <a:ln>
            <a:noFill/>
          </a:ln>
          <a:effectLst>
            <a:softEdge rad="112500"/>
          </a:effectLst>
        </p:spPr>
      </p:pic>
      <p:pic>
        <p:nvPicPr>
          <p:cNvPr id="30" name="Immagine 29" descr="fig19.jpg"/>
          <p:cNvPicPr>
            <a:picLocks noChangeAspect="1"/>
          </p:cNvPicPr>
          <p:nvPr/>
        </p:nvPicPr>
        <p:blipFill>
          <a:blip r:embed="rId20" cstate="print"/>
          <a:srcRect l="45765" t="22981" r="39663" b="44254"/>
          <a:stretch>
            <a:fillRect/>
          </a:stretch>
        </p:blipFill>
        <p:spPr>
          <a:xfrm>
            <a:off x="2261555" y="5154048"/>
            <a:ext cx="466583" cy="572816"/>
          </a:xfrm>
          <a:prstGeom prst="rect">
            <a:avLst/>
          </a:prstGeom>
          <a:ln>
            <a:noFill/>
          </a:ln>
          <a:effectLst>
            <a:softEdge rad="112500"/>
          </a:effectLst>
        </p:spPr>
      </p:pic>
      <p:pic>
        <p:nvPicPr>
          <p:cNvPr id="31" name="Immagine 30" descr="fig19.jpg"/>
          <p:cNvPicPr>
            <a:picLocks noChangeAspect="1"/>
          </p:cNvPicPr>
          <p:nvPr/>
        </p:nvPicPr>
        <p:blipFill>
          <a:blip r:embed="rId21" cstate="print"/>
          <a:srcRect l="45765" t="22981" r="39663" b="44254"/>
          <a:stretch>
            <a:fillRect/>
          </a:stretch>
        </p:blipFill>
        <p:spPr>
          <a:xfrm>
            <a:off x="2409084" y="5058814"/>
            <a:ext cx="409817" cy="503126"/>
          </a:xfrm>
          <a:prstGeom prst="rect">
            <a:avLst/>
          </a:prstGeom>
          <a:ln>
            <a:noFill/>
          </a:ln>
          <a:effectLst>
            <a:softEdge rad="112500"/>
          </a:effectLst>
        </p:spPr>
      </p:pic>
      <p:pic>
        <p:nvPicPr>
          <p:cNvPr id="32" name="Immagine 31" descr="fig19.jpg"/>
          <p:cNvPicPr>
            <a:picLocks noChangeAspect="1"/>
          </p:cNvPicPr>
          <p:nvPr/>
        </p:nvPicPr>
        <p:blipFill>
          <a:blip r:embed="rId22" cstate="print"/>
          <a:srcRect l="45765" t="22981" r="39663" b="44254"/>
          <a:stretch>
            <a:fillRect/>
          </a:stretch>
        </p:blipFill>
        <p:spPr>
          <a:xfrm>
            <a:off x="2502280" y="5088315"/>
            <a:ext cx="436794" cy="536245"/>
          </a:xfrm>
          <a:prstGeom prst="rect">
            <a:avLst/>
          </a:prstGeom>
          <a:ln>
            <a:noFill/>
          </a:ln>
          <a:effectLst>
            <a:softEdge rad="112500"/>
          </a:effectLst>
        </p:spPr>
      </p:pic>
      <p:pic>
        <p:nvPicPr>
          <p:cNvPr id="33" name="Immagine 32" descr="fig19.jpg"/>
          <p:cNvPicPr>
            <a:picLocks noChangeAspect="1"/>
          </p:cNvPicPr>
          <p:nvPr/>
        </p:nvPicPr>
        <p:blipFill>
          <a:blip r:embed="rId23" cstate="print"/>
          <a:srcRect l="45765" t="22981" r="39663" b="44254"/>
          <a:stretch>
            <a:fillRect/>
          </a:stretch>
        </p:blipFill>
        <p:spPr>
          <a:xfrm>
            <a:off x="2722013" y="5052661"/>
            <a:ext cx="469857" cy="524638"/>
          </a:xfrm>
          <a:prstGeom prst="rect">
            <a:avLst/>
          </a:prstGeom>
          <a:ln>
            <a:noFill/>
          </a:ln>
          <a:effectLst>
            <a:softEdge rad="112500"/>
          </a:effectLst>
        </p:spPr>
      </p:pic>
      <p:sp>
        <p:nvSpPr>
          <p:cNvPr id="43" name="CasellaDiTesto 42"/>
          <p:cNvSpPr txBox="1"/>
          <p:nvPr/>
        </p:nvSpPr>
        <p:spPr>
          <a:xfrm>
            <a:off x="3978904" y="4400451"/>
            <a:ext cx="2942299" cy="461665"/>
          </a:xfrm>
          <a:prstGeom prst="rect">
            <a:avLst/>
          </a:prstGeom>
          <a:noFill/>
        </p:spPr>
        <p:txBody>
          <a:bodyPr wrap="square" rtlCol="0">
            <a:spAutoFit/>
          </a:bodyPr>
          <a:lstStyle/>
          <a:p>
            <a:r>
              <a:rPr lang="it-IT" sz="2400" b="1" dirty="0">
                <a:solidFill>
                  <a:srgbClr val="002060"/>
                </a:solidFill>
              </a:rPr>
              <a:t>1 flacone da 1 g</a:t>
            </a:r>
            <a:endParaRPr lang="en-US" sz="2000" b="1" dirty="0">
              <a:solidFill>
                <a:srgbClr val="002060"/>
              </a:solidFill>
            </a:endParaRPr>
          </a:p>
        </p:txBody>
      </p:sp>
      <p:sp>
        <p:nvSpPr>
          <p:cNvPr id="47" name="Rettangolo 46"/>
          <p:cNvSpPr/>
          <p:nvPr/>
        </p:nvSpPr>
        <p:spPr>
          <a:xfrm>
            <a:off x="328766" y="6166874"/>
            <a:ext cx="933572" cy="41653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dirty="0">
                <a:solidFill>
                  <a:srgbClr val="002060"/>
                </a:solidFill>
              </a:rPr>
              <a:t>FFP</a:t>
            </a:r>
            <a:endParaRPr lang="en-US" sz="2400" kern="1200" dirty="0">
              <a:solidFill>
                <a:srgbClr val="002060"/>
              </a:solidFill>
            </a:endParaRPr>
          </a:p>
        </p:txBody>
      </p:sp>
      <p:sp>
        <p:nvSpPr>
          <p:cNvPr id="48" name="CasellaDiTesto 47"/>
          <p:cNvSpPr txBox="1"/>
          <p:nvPr/>
        </p:nvSpPr>
        <p:spPr>
          <a:xfrm>
            <a:off x="4230706" y="5267297"/>
            <a:ext cx="2942299" cy="461665"/>
          </a:xfrm>
          <a:prstGeom prst="rect">
            <a:avLst/>
          </a:prstGeom>
          <a:noFill/>
        </p:spPr>
        <p:txBody>
          <a:bodyPr wrap="square" rtlCol="0">
            <a:spAutoFit/>
          </a:bodyPr>
          <a:lstStyle/>
          <a:p>
            <a:r>
              <a:rPr lang="it-IT" sz="2400" b="1" dirty="0">
                <a:solidFill>
                  <a:srgbClr val="002060"/>
                </a:solidFill>
              </a:rPr>
              <a:t>5 sacche</a:t>
            </a:r>
            <a:endParaRPr lang="en-US" sz="2000" b="1" dirty="0">
              <a:solidFill>
                <a:srgbClr val="002060"/>
              </a:solidFill>
            </a:endParaRPr>
          </a:p>
        </p:txBody>
      </p:sp>
      <p:pic>
        <p:nvPicPr>
          <p:cNvPr id="49" name="Immagine 48" descr="fig19.jpg"/>
          <p:cNvPicPr>
            <a:picLocks noChangeAspect="1"/>
          </p:cNvPicPr>
          <p:nvPr/>
        </p:nvPicPr>
        <p:blipFill>
          <a:blip r:embed="rId24" cstate="print"/>
          <a:srcRect l="73394" t="21300" r="9175" b="41586"/>
          <a:stretch>
            <a:fillRect/>
          </a:stretch>
        </p:blipFill>
        <p:spPr>
          <a:xfrm>
            <a:off x="1518503" y="5577299"/>
            <a:ext cx="1176905" cy="1368152"/>
          </a:xfrm>
          <a:prstGeom prst="rect">
            <a:avLst/>
          </a:prstGeom>
          <a:ln>
            <a:noFill/>
          </a:ln>
          <a:effectLst>
            <a:softEdge rad="112500"/>
          </a:effectLst>
        </p:spPr>
      </p:pic>
      <p:pic>
        <p:nvPicPr>
          <p:cNvPr id="50" name="Immagine 49" descr="fig19.jpg"/>
          <p:cNvPicPr>
            <a:picLocks noChangeAspect="1"/>
          </p:cNvPicPr>
          <p:nvPr/>
        </p:nvPicPr>
        <p:blipFill>
          <a:blip r:embed="rId24" cstate="print"/>
          <a:srcRect l="73394" t="21300" r="9175" b="41586"/>
          <a:stretch>
            <a:fillRect/>
          </a:stretch>
        </p:blipFill>
        <p:spPr>
          <a:xfrm>
            <a:off x="2205120" y="5699933"/>
            <a:ext cx="1046036" cy="1216017"/>
          </a:xfrm>
          <a:prstGeom prst="rect">
            <a:avLst/>
          </a:prstGeom>
          <a:ln>
            <a:noFill/>
          </a:ln>
          <a:effectLst>
            <a:softEdge rad="112500"/>
          </a:effectLst>
        </p:spPr>
      </p:pic>
      <p:sp>
        <p:nvSpPr>
          <p:cNvPr id="53" name="CasellaDiTesto 52"/>
          <p:cNvSpPr txBox="1"/>
          <p:nvPr/>
        </p:nvSpPr>
        <p:spPr>
          <a:xfrm>
            <a:off x="4355827" y="6086365"/>
            <a:ext cx="2942299" cy="461665"/>
          </a:xfrm>
          <a:prstGeom prst="rect">
            <a:avLst/>
          </a:prstGeom>
          <a:noFill/>
        </p:spPr>
        <p:txBody>
          <a:bodyPr wrap="square" rtlCol="0">
            <a:spAutoFit/>
          </a:bodyPr>
          <a:lstStyle/>
          <a:p>
            <a:r>
              <a:rPr lang="it-IT" sz="2400" b="1" dirty="0">
                <a:solidFill>
                  <a:srgbClr val="002060"/>
                </a:solidFill>
              </a:rPr>
              <a:t>2 sacche</a:t>
            </a:r>
            <a:endParaRPr lang="en-US" sz="2000" b="1" dirty="0">
              <a:solidFill>
                <a:srgbClr val="002060"/>
              </a:solidFill>
            </a:endParaRPr>
          </a:p>
        </p:txBody>
      </p:sp>
      <p:graphicFrame>
        <p:nvGraphicFramePr>
          <p:cNvPr id="62" name="Diagramma 61"/>
          <p:cNvGraphicFramePr/>
          <p:nvPr/>
        </p:nvGraphicFramePr>
        <p:xfrm>
          <a:off x="6921203" y="4491237"/>
          <a:ext cx="2592288" cy="46166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61" name="Diagramma 60"/>
          <p:cNvGraphicFramePr/>
          <p:nvPr/>
        </p:nvGraphicFramePr>
        <p:xfrm>
          <a:off x="6921203" y="3768651"/>
          <a:ext cx="2592288" cy="474264"/>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63" name="Diagramma 62"/>
          <p:cNvGraphicFramePr/>
          <p:nvPr/>
        </p:nvGraphicFramePr>
        <p:xfrm>
          <a:off x="6983677" y="5241965"/>
          <a:ext cx="2592288" cy="46166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64" name="Diagramma 63"/>
          <p:cNvGraphicFramePr/>
          <p:nvPr/>
        </p:nvGraphicFramePr>
        <p:xfrm>
          <a:off x="6983677" y="6043358"/>
          <a:ext cx="2592288" cy="461665"/>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pic>
        <p:nvPicPr>
          <p:cNvPr id="34" name="Picture 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30472" y="29275"/>
            <a:ext cx="7181001" cy="1249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ttangolo 26">
            <a:extLst>
              <a:ext uri="{FF2B5EF4-FFF2-40B4-BE49-F238E27FC236}">
                <a16:creationId xmlns:a16="http://schemas.microsoft.com/office/drawing/2014/main" id="{7FE6A9E0-CE8A-44F7-AF9F-A13DA668D051}"/>
              </a:ext>
            </a:extLst>
          </p:cNvPr>
          <p:cNvSpPr/>
          <p:nvPr/>
        </p:nvSpPr>
        <p:spPr>
          <a:xfrm>
            <a:off x="161981" y="1401723"/>
            <a:ext cx="12061528" cy="1785104"/>
          </a:xfrm>
          <a:prstGeom prst="rect">
            <a:avLst/>
          </a:prstGeom>
        </p:spPr>
        <p:txBody>
          <a:bodyPr wrap="square">
            <a:spAutoFit/>
          </a:bodyPr>
          <a:lstStyle/>
          <a:p>
            <a:pPr>
              <a:spcBef>
                <a:spcPct val="0"/>
              </a:spcBef>
              <a:buNone/>
            </a:pPr>
            <a:r>
              <a:rPr lang="it-IT" b="1" dirty="0">
                <a:latin typeface="Arial" panose="020B0604020202020204" pitchFamily="34" charset="0"/>
                <a:cs typeface="Arial" panose="020B0604020202020204" pitchFamily="34" charset="0"/>
              </a:rPr>
              <a:t>Il </a:t>
            </a:r>
            <a:r>
              <a:rPr lang="it-IT" sz="2000" b="1" dirty="0">
                <a:solidFill>
                  <a:srgbClr val="FF0000"/>
                </a:solidFill>
                <a:latin typeface="Arial" panose="020B0604020202020204" pitchFamily="34" charset="0"/>
                <a:cs typeface="Arial" panose="020B0604020202020204" pitchFamily="34" charset="0"/>
              </a:rPr>
              <a:t>plasma</a:t>
            </a:r>
            <a:r>
              <a:rPr lang="it-IT" b="1" dirty="0">
                <a:latin typeface="Arial" panose="020B0604020202020204" pitchFamily="34" charset="0"/>
                <a:cs typeface="Arial" panose="020B0604020202020204" pitchFamily="34" charset="0"/>
              </a:rPr>
              <a:t> contiene tutti i fattori della coagulazione, albumina e proteine plasmatiche, anticoagulanti fisiologici (AT III, </a:t>
            </a:r>
            <a:r>
              <a:rPr lang="it-IT" b="1" dirty="0" err="1">
                <a:latin typeface="Arial" panose="020B0604020202020204" pitchFamily="34" charset="0"/>
                <a:cs typeface="Arial" panose="020B0604020202020204" pitchFamily="34" charset="0"/>
              </a:rPr>
              <a:t>prot</a:t>
            </a:r>
            <a:r>
              <a:rPr lang="it-IT" b="1" dirty="0">
                <a:latin typeface="Arial" panose="020B0604020202020204" pitchFamily="34" charset="0"/>
                <a:cs typeface="Arial" panose="020B0604020202020204" pitchFamily="34" charset="0"/>
              </a:rPr>
              <a:t> C ed S), elettroliti è un supporto indispensabile  in caso di sanguinamento attivo massivo, ma bisogna c</a:t>
            </a:r>
            <a:r>
              <a:rPr lang="it-IT" altLang="it-IT" b="1" dirty="0">
                <a:latin typeface="Arial" panose="020B0604020202020204" pitchFamily="34" charset="0"/>
                <a:cs typeface="Arial" panose="020B0604020202020204" pitchFamily="34" charset="0"/>
              </a:rPr>
              <a:t>onsiderare che: </a:t>
            </a:r>
          </a:p>
          <a:p>
            <a:pPr>
              <a:spcBef>
                <a:spcPct val="0"/>
              </a:spcBef>
            </a:pPr>
            <a:r>
              <a:rPr lang="it-IT" altLang="it-IT" b="1" dirty="0">
                <a:solidFill>
                  <a:srgbClr val="C00000"/>
                </a:solidFill>
                <a:latin typeface="Arial" panose="020B0604020202020204" pitchFamily="34" charset="0"/>
                <a:cs typeface="Arial" panose="020B0604020202020204" pitchFamily="34" charset="0"/>
              </a:rPr>
              <a:t>il tempo di preparazione del PFC è circa 40’</a:t>
            </a:r>
          </a:p>
          <a:p>
            <a:pPr>
              <a:spcBef>
                <a:spcPct val="0"/>
              </a:spcBef>
            </a:pPr>
            <a:r>
              <a:rPr lang="it-IT" altLang="it-IT" b="1" dirty="0">
                <a:solidFill>
                  <a:srgbClr val="C00000"/>
                </a:solidFill>
                <a:latin typeface="Arial" panose="020B0604020202020204" pitchFamily="34" charset="0"/>
                <a:cs typeface="Arial" panose="020B0604020202020204" pitchFamily="34" charset="0"/>
              </a:rPr>
              <a:t>è difficile raggiungere il valore soglia di fibrinogenemia con il plasma</a:t>
            </a:r>
          </a:p>
          <a:p>
            <a:pPr>
              <a:spcBef>
                <a:spcPct val="0"/>
              </a:spcBef>
            </a:pPr>
            <a:r>
              <a:rPr lang="it-IT" altLang="it-IT" b="1" dirty="0">
                <a:solidFill>
                  <a:srgbClr val="C00000"/>
                </a:solidFill>
                <a:latin typeface="Arial" panose="020B0604020202020204" pitchFamily="34" charset="0"/>
                <a:cs typeface="Arial" panose="020B0604020202020204" pitchFamily="34" charset="0"/>
              </a:rPr>
              <a:t>grandi quantità di plasma possono determinare aumento infezioni, TRALI, MOF </a:t>
            </a:r>
            <a:endParaRPr lang="it-IT" altLang="it-IT"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ttangolo con angoli arrotondati 3">
            <a:extLst>
              <a:ext uri="{FF2B5EF4-FFF2-40B4-BE49-F238E27FC236}">
                <a16:creationId xmlns:a16="http://schemas.microsoft.com/office/drawing/2014/main" id="{C586263B-77DD-4AA7-8E9D-1507024B03DD}"/>
              </a:ext>
            </a:extLst>
          </p:cNvPr>
          <p:cNvSpPr/>
          <p:nvPr/>
        </p:nvSpPr>
        <p:spPr>
          <a:xfrm>
            <a:off x="204015" y="6121742"/>
            <a:ext cx="914400" cy="461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7B0BA722-89AF-4390-9493-2DB7F58D6A23}"/>
              </a:ext>
            </a:extLst>
          </p:cNvPr>
          <p:cNvSpPr txBox="1"/>
          <p:nvPr/>
        </p:nvSpPr>
        <p:spPr>
          <a:xfrm>
            <a:off x="2728138" y="1694110"/>
            <a:ext cx="5666256" cy="1200329"/>
          </a:xfrm>
          <a:prstGeom prst="rect">
            <a:avLst/>
          </a:prstGeom>
          <a:solidFill>
            <a:srgbClr val="FFFF00"/>
          </a:solidFill>
          <a:ln w="19050">
            <a:solidFill>
              <a:srgbClr val="00B0F0"/>
            </a:solidFill>
          </a:ln>
        </p:spPr>
        <p:txBody>
          <a:bodyPr wrap="square" rtlCol="0">
            <a:spAutoFit/>
          </a:bodyPr>
          <a:lstStyle/>
          <a:p>
            <a:pPr algn="ctr">
              <a:spcBef>
                <a:spcPct val="0"/>
              </a:spcBef>
              <a:defRPr/>
            </a:pPr>
            <a:r>
              <a:rPr lang="it-IT" sz="1400" i="1" dirty="0">
                <a:solidFill>
                  <a:srgbClr val="0070C0"/>
                </a:solidFill>
              </a:rPr>
              <a:t>Trials 2012 Jul17; 13: 110 </a:t>
            </a:r>
          </a:p>
          <a:p>
            <a:pPr algn="ctr">
              <a:spcBef>
                <a:spcPct val="0"/>
              </a:spcBef>
              <a:defRPr/>
            </a:pPr>
            <a:r>
              <a:rPr lang="it-IT" sz="2400" b="1" i="1" dirty="0">
                <a:solidFill>
                  <a:srgbClr val="0070C0"/>
                </a:solidFill>
              </a:rPr>
              <a:t>The FIB-PPH trial </a:t>
            </a:r>
            <a:r>
              <a:rPr lang="it-IT" b="1" i="1" dirty="0">
                <a:solidFill>
                  <a:srgbClr val="0070C0"/>
                </a:solidFill>
              </a:rPr>
              <a:t>: </a:t>
            </a:r>
          </a:p>
          <a:p>
            <a:pPr algn="ctr">
              <a:spcBef>
                <a:spcPct val="0"/>
              </a:spcBef>
              <a:defRPr/>
            </a:pPr>
            <a:r>
              <a:rPr lang="it-IT" sz="2000" b="1" i="1" dirty="0">
                <a:solidFill>
                  <a:srgbClr val="0070C0"/>
                </a:solidFill>
              </a:rPr>
              <a:t>fibrinogen concentrate as initial treatment for PPh</a:t>
            </a:r>
            <a:endParaRPr lang="it-IT" b="1" i="1" dirty="0">
              <a:solidFill>
                <a:srgbClr val="0070C0"/>
              </a:solidFill>
            </a:endParaRPr>
          </a:p>
          <a:p>
            <a:pPr>
              <a:spcBef>
                <a:spcPct val="0"/>
              </a:spcBef>
              <a:defRPr/>
            </a:pPr>
            <a:endParaRPr lang="it-IT" sz="1400" i="1" dirty="0">
              <a:solidFill>
                <a:srgbClr val="0070C0"/>
              </a:solidFill>
            </a:endParaRPr>
          </a:p>
        </p:txBody>
      </p:sp>
    </p:spTree>
    <p:extLst>
      <p:ext uri="{BB962C8B-B14F-4D97-AF65-F5344CB8AC3E}">
        <p14:creationId xmlns:p14="http://schemas.microsoft.com/office/powerpoint/2010/main" val="32001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73881" y="3240242"/>
            <a:ext cx="4744746" cy="646331"/>
          </a:xfrm>
          <a:prstGeom prst="rect">
            <a:avLst/>
          </a:prstGeom>
          <a:ln>
            <a:solidFill>
              <a:srgbClr val="0070C0"/>
            </a:solidFill>
          </a:ln>
        </p:spPr>
        <p:txBody>
          <a:bodyPr wrap="square">
            <a:spAutoFit/>
          </a:bodyPr>
          <a:lstStyle/>
          <a:p>
            <a:r>
              <a:rPr lang="it-IT" sz="1200" u="sng" dirty="0">
                <a:latin typeface="Arial" panose="020B0604020202020204" pitchFamily="34" charset="0"/>
                <a:cs typeface="Arial" panose="020B0604020202020204" pitchFamily="34" charset="0"/>
                <a:hlinkClick r:id="rId3" tooltip="The Cochrane database of systematic reviews."/>
              </a:rPr>
              <a:t>Cochrane Database Syst Rev.</a:t>
            </a:r>
            <a:r>
              <a:rPr lang="it-IT" sz="1200" dirty="0">
                <a:latin typeface="Arial" panose="020B0604020202020204" pitchFamily="34" charset="0"/>
                <a:cs typeface="Arial" panose="020B0604020202020204" pitchFamily="34" charset="0"/>
              </a:rPr>
              <a:t> 2015 Jun 16;(6)</a:t>
            </a:r>
          </a:p>
          <a:p>
            <a:r>
              <a:rPr lang="it-IT" sz="1200" b="1" dirty="0">
                <a:latin typeface="Arial" panose="020B0604020202020204" pitchFamily="34" charset="0"/>
                <a:cs typeface="Arial" panose="020B0604020202020204" pitchFamily="34" charset="0"/>
              </a:rPr>
              <a:t>Tranexamic acid for preventing postpartum haemorrhage.</a:t>
            </a:r>
          </a:p>
          <a:p>
            <a:r>
              <a:rPr lang="it-IT" sz="1200" u="sng" dirty="0">
                <a:latin typeface="Arial" panose="020B0604020202020204" pitchFamily="34" charset="0"/>
                <a:cs typeface="Arial" panose="020B0604020202020204" pitchFamily="34" charset="0"/>
                <a:hlinkClick r:id="rId4"/>
              </a:rPr>
              <a:t>Novikova N</a:t>
            </a:r>
            <a:endParaRPr lang="it-IT" sz="1200" dirty="0">
              <a:latin typeface="Arial" panose="020B0604020202020204" pitchFamily="34" charset="0"/>
              <a:cs typeface="Arial" panose="020B0604020202020204" pitchFamily="34" charset="0"/>
            </a:endParaRPr>
          </a:p>
        </p:txBody>
      </p:sp>
      <p:pic>
        <p:nvPicPr>
          <p:cNvPr id="9" name="Picture 4" descr="Risultati immagini per cochrane collabo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809" y="3262828"/>
            <a:ext cx="709962" cy="70717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0" name="Titolo 1"/>
          <p:cNvSpPr>
            <a:spLocks noGrp="1"/>
          </p:cNvSpPr>
          <p:nvPr>
            <p:ph type="title"/>
          </p:nvPr>
        </p:nvSpPr>
        <p:spPr>
          <a:xfrm>
            <a:off x="2969076" y="-147719"/>
            <a:ext cx="7483522" cy="1325563"/>
          </a:xfrm>
        </p:spPr>
        <p:txBody>
          <a:bodyPr>
            <a:normAutofit/>
          </a:bodyPr>
          <a:lstStyle/>
          <a:p>
            <a:pPr algn="ctr"/>
            <a:r>
              <a:rPr lang="it-IT" altLang="it-IT" sz="3200" b="1" dirty="0">
                <a:latin typeface="+mn-lt"/>
                <a:ea typeface="ＭＳ Ｐゴシック" panose="020B0600070205080204" pitchFamily="34" charset="-128"/>
                <a:cs typeface="Arial" panose="020B0604020202020204" pitchFamily="34" charset="0"/>
              </a:rPr>
              <a:t>3.Terapia antifibrinolitica: </a:t>
            </a:r>
            <a:br>
              <a:rPr lang="it-IT" altLang="it-IT" sz="3200" b="1" dirty="0">
                <a:latin typeface="+mn-lt"/>
                <a:ea typeface="ＭＳ Ｐゴシック" panose="020B0600070205080204" pitchFamily="34" charset="-128"/>
                <a:cs typeface="Arial" panose="020B0604020202020204" pitchFamily="34" charset="0"/>
              </a:rPr>
            </a:br>
            <a:r>
              <a:rPr lang="it-IT" altLang="it-IT" sz="3200" b="1" dirty="0">
                <a:solidFill>
                  <a:srgbClr val="FF0000"/>
                </a:solidFill>
                <a:latin typeface="+mn-lt"/>
                <a:ea typeface="ＭＳ Ｐゴシック" panose="020B0600070205080204" pitchFamily="34" charset="-128"/>
                <a:cs typeface="Arial" panose="020B0604020202020204" pitchFamily="34" charset="0"/>
              </a:rPr>
              <a:t>Acido Tranexamico</a:t>
            </a:r>
            <a:endParaRPr lang="it-IT" altLang="it-IT" sz="1000" b="1" dirty="0">
              <a:solidFill>
                <a:srgbClr val="FF0000"/>
              </a:solidFill>
              <a:latin typeface="+mn-lt"/>
              <a:ea typeface="ＭＳ Ｐゴシック" panose="020B0600070205080204" pitchFamily="34" charset="-128"/>
              <a:cs typeface="Arial" panose="020B0604020202020204" pitchFamily="34" charset="0"/>
            </a:endParaRPr>
          </a:p>
        </p:txBody>
      </p:sp>
      <p:sp>
        <p:nvSpPr>
          <p:cNvPr id="11" name="Segnaposto contenuto 2"/>
          <p:cNvSpPr txBox="1">
            <a:spLocks/>
          </p:cNvSpPr>
          <p:nvPr/>
        </p:nvSpPr>
        <p:spPr>
          <a:xfrm>
            <a:off x="715617" y="5089244"/>
            <a:ext cx="10387116" cy="1768756"/>
          </a:xfrm>
          <a:prstGeom prst="rect">
            <a:avLst/>
          </a:prstGeom>
          <a:ln w="19050">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it-IT" sz="1600" dirty="0">
                <a:latin typeface="Arial" panose="020B0604020202020204" pitchFamily="34" charset="0"/>
                <a:ea typeface="ＭＳ Ｐゴシック" panose="020B0600070205080204" pitchFamily="34" charset="-128"/>
                <a:cs typeface="Arial" panose="020B0604020202020204" pitchFamily="34" charset="0"/>
              </a:rPr>
              <a:t>Fibrinolytic activity is generally diminished during pregnancy,  but increase post partum, peacking around 3 h postdelivery</a:t>
            </a:r>
          </a:p>
          <a:p>
            <a:pPr>
              <a:defRPr/>
            </a:pPr>
            <a:r>
              <a:rPr lang="it-IT" sz="1600" dirty="0">
                <a:latin typeface="Arial" panose="020B0604020202020204" pitchFamily="34" charset="0"/>
                <a:ea typeface="ＭＳ Ｐゴシック" panose="020B0600070205080204" pitchFamily="34" charset="-128"/>
                <a:cs typeface="Arial" panose="020B0604020202020204" pitchFamily="34" charset="0"/>
              </a:rPr>
              <a:t>Hyperfibrinolysis  counteracts clot formation and may lead to consuption and depletion of coagulation factors, particulary fibrinogen</a:t>
            </a:r>
          </a:p>
          <a:p>
            <a:pPr>
              <a:defRPr/>
            </a:pPr>
            <a:r>
              <a:rPr lang="it-IT" sz="1600" dirty="0">
                <a:latin typeface="Arial" panose="020B0604020202020204" pitchFamily="34" charset="0"/>
                <a:ea typeface="ＭＳ Ｐゴシック" panose="020B0600070205080204" pitchFamily="34" charset="-128"/>
                <a:cs typeface="Arial" panose="020B0604020202020204" pitchFamily="34" charset="0"/>
              </a:rPr>
              <a:t>Limiting hyperfibrinolysis has been suggested as the first step in a therapy algorithm for acquired coagulopathy in PPH</a:t>
            </a:r>
            <a:endParaRPr lang="it-IT" sz="3200" dirty="0"/>
          </a:p>
        </p:txBody>
      </p:sp>
      <p:sp>
        <p:nvSpPr>
          <p:cNvPr id="2" name="Rettangolo 1"/>
          <p:cNvSpPr/>
          <p:nvPr/>
        </p:nvSpPr>
        <p:spPr>
          <a:xfrm>
            <a:off x="118975" y="1773413"/>
            <a:ext cx="5499652" cy="800219"/>
          </a:xfrm>
          <a:prstGeom prst="rect">
            <a:avLst/>
          </a:prstGeom>
          <a:ln w="38100">
            <a:solidFill>
              <a:schemeClr val="bg1"/>
            </a:solidFill>
          </a:ln>
        </p:spPr>
        <p:txBody>
          <a:bodyPr wrap="square">
            <a:spAutoFit/>
          </a:bodyPr>
          <a:lstStyle/>
          <a:p>
            <a:r>
              <a:rPr lang="en-US" u="sng" dirty="0">
                <a:solidFill>
                  <a:srgbClr val="0070C0"/>
                </a:solidFill>
                <a:latin typeface="Lora"/>
              </a:rPr>
              <a:t>The WOMAN Trial (World Maternal Antifibrinolytic Trial):</a:t>
            </a:r>
          </a:p>
          <a:p>
            <a:r>
              <a:rPr lang="en-US" sz="1400" dirty="0">
                <a:solidFill>
                  <a:srgbClr val="333333"/>
                </a:solidFill>
                <a:latin typeface="Lora"/>
              </a:rPr>
              <a:t>tranexamic acid for the treatment of postpartum haemorrhage: </a:t>
            </a:r>
          </a:p>
          <a:p>
            <a:r>
              <a:rPr lang="en-US" sz="1400" dirty="0">
                <a:solidFill>
                  <a:srgbClr val="333333"/>
                </a:solidFill>
                <a:latin typeface="Lora"/>
              </a:rPr>
              <a:t>an international randomised, double blind placebo controlled trial</a:t>
            </a:r>
            <a:endParaRPr lang="en-US" sz="1400" b="0" i="0" dirty="0">
              <a:solidFill>
                <a:srgbClr val="333333"/>
              </a:solidFill>
              <a:effectLst/>
              <a:latin typeface="Lora"/>
            </a:endParaRPr>
          </a:p>
        </p:txBody>
      </p:sp>
      <p:sp>
        <p:nvSpPr>
          <p:cNvPr id="4" name="Rettangolo 3"/>
          <p:cNvSpPr/>
          <p:nvPr/>
        </p:nvSpPr>
        <p:spPr>
          <a:xfrm>
            <a:off x="1939969" y="2932465"/>
            <a:ext cx="3482043" cy="307777"/>
          </a:xfrm>
          <a:prstGeom prst="rect">
            <a:avLst/>
          </a:prstGeom>
        </p:spPr>
        <p:txBody>
          <a:bodyPr wrap="none">
            <a:spAutoFit/>
          </a:bodyPr>
          <a:lstStyle/>
          <a:p>
            <a:r>
              <a:rPr lang="en-US" sz="1400" dirty="0">
                <a:hlinkClick r:id="rId6"/>
              </a:rPr>
              <a:t>Volume 389, No. 10084</a:t>
            </a:r>
            <a:r>
              <a:rPr lang="en-US" sz="1400" dirty="0"/>
              <a:t>, p2081, 27 May 2017</a:t>
            </a:r>
            <a:endParaRPr lang="it-IT" sz="1400" dirty="0"/>
          </a:p>
        </p:txBody>
      </p:sp>
      <p:pic>
        <p:nvPicPr>
          <p:cNvPr id="2050" name="Picture 2" descr="C:\Users\reparto\Desktop\index.jpg"/>
          <p:cNvPicPr>
            <a:picLocks noChangeAspect="1" noChangeArrowheads="1"/>
          </p:cNvPicPr>
          <p:nvPr/>
        </p:nvPicPr>
        <p:blipFill rotWithShape="1">
          <a:blip r:embed="rId7">
            <a:extLst>
              <a:ext uri="{28A0092B-C50C-407E-A947-70E740481C1C}">
                <a14:useLocalDpi xmlns:a14="http://schemas.microsoft.com/office/drawing/2010/main" val="0"/>
              </a:ext>
            </a:extLst>
          </a:blip>
          <a:srcRect t="13809" b="31214"/>
          <a:stretch/>
        </p:blipFill>
        <p:spPr bwMode="auto">
          <a:xfrm>
            <a:off x="276286" y="174582"/>
            <a:ext cx="2412324" cy="1326219"/>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7116001" y="6411932"/>
            <a:ext cx="3986732" cy="307777"/>
          </a:xfrm>
          <a:prstGeom prst="rect">
            <a:avLst/>
          </a:prstGeom>
        </p:spPr>
        <p:txBody>
          <a:bodyPr wrap="none">
            <a:spAutoFit/>
          </a:bodyPr>
          <a:lstStyle/>
          <a:p>
            <a:pPr>
              <a:defRPr/>
            </a:pPr>
            <a:r>
              <a:rPr lang="it-IT" sz="1400" b="1" i="1" dirty="0">
                <a:latin typeface="Arial" panose="020B0604020202020204" pitchFamily="34" charset="0"/>
                <a:ea typeface="ＭＳ Ｐゴシック" panose="020B0600070205080204" pitchFamily="34" charset="-128"/>
                <a:cs typeface="Arial" panose="020B0604020202020204" pitchFamily="34" charset="0"/>
              </a:rPr>
              <a:t>Solomon </a:t>
            </a:r>
            <a:r>
              <a:rPr lang="it-IT" sz="1400" i="1" dirty="0">
                <a:latin typeface="Arial" panose="020B0604020202020204" pitchFamily="34" charset="0"/>
                <a:ea typeface="ＭＳ Ｐゴシック" panose="020B0600070205080204" pitchFamily="34" charset="-128"/>
                <a:cs typeface="Arial" panose="020B0604020202020204" pitchFamily="34" charset="0"/>
              </a:rPr>
              <a:t>et al </a:t>
            </a:r>
            <a:r>
              <a:rPr lang="it-IT" sz="1400" b="1" i="1"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Br J Anaesth </a:t>
            </a:r>
            <a:r>
              <a:rPr lang="it-IT" sz="1400" i="1" dirty="0">
                <a:latin typeface="Arial" panose="020B0604020202020204" pitchFamily="34" charset="0"/>
                <a:ea typeface="ＭＳ Ｐゴシック" panose="020B0600070205080204" pitchFamily="34" charset="-128"/>
                <a:cs typeface="Arial" panose="020B0604020202020204" pitchFamily="34" charset="0"/>
              </a:rPr>
              <a:t>2012; 109: 851-63</a:t>
            </a:r>
            <a:endParaRPr lang="it-IT" sz="2000" i="1"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051" name="Picture 3" descr="C:\Users\reparto\Desktop\cover.tif.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358" b="80343"/>
          <a:stretch/>
        </p:blipFill>
        <p:spPr bwMode="auto">
          <a:xfrm>
            <a:off x="118975" y="2573632"/>
            <a:ext cx="1603041" cy="3077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reparto\Desktop\FullSizeRender-11-3.jpg"/>
          <p:cNvPicPr>
            <a:picLocks noChangeAspect="1" noChangeArrowheads="1"/>
          </p:cNvPicPr>
          <p:nvPr/>
        </p:nvPicPr>
        <p:blipFill rotWithShape="1">
          <a:blip r:embed="rId9">
            <a:extLst>
              <a:ext uri="{28A0092B-C50C-407E-A947-70E740481C1C}">
                <a14:useLocalDpi xmlns:a14="http://schemas.microsoft.com/office/drawing/2010/main" val="0"/>
              </a:ext>
            </a:extLst>
          </a:blip>
          <a:srcRect l="18990" t="39656" r="3181" b="2812"/>
          <a:stretch/>
        </p:blipFill>
        <p:spPr bwMode="auto">
          <a:xfrm>
            <a:off x="5698848" y="1039656"/>
            <a:ext cx="6194824" cy="3474164"/>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2" name="Rettangolo 11"/>
          <p:cNvSpPr/>
          <p:nvPr/>
        </p:nvSpPr>
        <p:spPr>
          <a:xfrm>
            <a:off x="118975" y="1753268"/>
            <a:ext cx="5539763" cy="144944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D07BEF00-049B-BE45-8ECD-CD6C63A478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8174" y="3763681"/>
            <a:ext cx="3791110" cy="1325563"/>
          </a:xfrm>
          <a:prstGeom prst="rect">
            <a:avLst/>
          </a:prstGeom>
        </p:spPr>
      </p:pic>
    </p:spTree>
    <p:extLst>
      <p:ext uri="{BB962C8B-B14F-4D97-AF65-F5344CB8AC3E}">
        <p14:creationId xmlns:p14="http://schemas.microsoft.com/office/powerpoint/2010/main" val="390603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09741-1E4F-449A-A4BD-B9A900AB7597}"/>
              </a:ext>
            </a:extLst>
          </p:cNvPr>
          <p:cNvSpPr>
            <a:spLocks noGrp="1"/>
          </p:cNvSpPr>
          <p:nvPr>
            <p:ph type="title"/>
          </p:nvPr>
        </p:nvSpPr>
        <p:spPr>
          <a:xfrm>
            <a:off x="73008" y="46644"/>
            <a:ext cx="12117819" cy="1325563"/>
          </a:xfrm>
        </p:spPr>
        <p:txBody>
          <a:bodyPr>
            <a:noAutofit/>
          </a:bodyPr>
          <a:lstStyle/>
          <a:p>
            <a:pPr algn="ctr"/>
            <a:r>
              <a:rPr lang="it-IT" altLang="it-IT" sz="3600" b="1" dirty="0">
                <a:solidFill>
                  <a:srgbClr val="002060"/>
                </a:solidFill>
                <a:latin typeface="+mn-lt"/>
                <a:ea typeface="ＭＳ Ｐゴシック" panose="020B0600070205080204" pitchFamily="34" charset="-128"/>
                <a:cs typeface="Arial" panose="020B0604020202020204" pitchFamily="34" charset="0"/>
              </a:rPr>
              <a:t>4.La gravità dell’emorragia e dell’</a:t>
            </a:r>
            <a:r>
              <a:rPr lang="it-IT" altLang="ja-JP" sz="3600" b="1" dirty="0">
                <a:solidFill>
                  <a:srgbClr val="002060"/>
                </a:solidFill>
                <a:latin typeface="+mn-lt"/>
                <a:ea typeface="ＭＳ Ｐゴシック" panose="020B0600070205080204" pitchFamily="34" charset="-128"/>
                <a:cs typeface="Arial" panose="020B0604020202020204" pitchFamily="34" charset="0"/>
              </a:rPr>
              <a:t>ipoperfusione, ed il rischio di coagulopatia si correlano all’alterazione dei livelli di</a:t>
            </a:r>
            <a:br>
              <a:rPr lang="it-IT" altLang="ja-JP" sz="3600" b="1" dirty="0">
                <a:solidFill>
                  <a:srgbClr val="002060"/>
                </a:solidFill>
                <a:latin typeface="+mn-lt"/>
                <a:ea typeface="ＭＳ Ｐゴシック" panose="020B0600070205080204" pitchFamily="34" charset="-128"/>
                <a:cs typeface="Arial" panose="020B0604020202020204" pitchFamily="34" charset="0"/>
              </a:rPr>
            </a:br>
            <a:r>
              <a:rPr lang="it-IT" altLang="ja-JP" sz="3600" b="1" dirty="0">
                <a:solidFill>
                  <a:srgbClr val="002060"/>
                </a:solidFill>
                <a:latin typeface="+mn-lt"/>
                <a:ea typeface="ＭＳ Ｐゴシック" panose="020B0600070205080204" pitchFamily="34" charset="-128"/>
                <a:cs typeface="Arial" panose="020B0604020202020204" pitchFamily="34" charset="0"/>
              </a:rPr>
              <a:t> </a:t>
            </a:r>
            <a:r>
              <a:rPr lang="it-IT" altLang="ja-JP" sz="3600" b="1" dirty="0">
                <a:solidFill>
                  <a:srgbClr val="FF0000"/>
                </a:solidFill>
                <a:latin typeface="+mn-lt"/>
                <a:ea typeface="ＭＳ Ｐゴシック" panose="020B0600070205080204" pitchFamily="34" charset="-128"/>
                <a:cs typeface="Arial" panose="020B0604020202020204" pitchFamily="34" charset="0"/>
              </a:rPr>
              <a:t>lattati</a:t>
            </a:r>
            <a:r>
              <a:rPr lang="it-IT" altLang="ja-JP" sz="3600" b="1" dirty="0">
                <a:solidFill>
                  <a:srgbClr val="002060"/>
                </a:solidFill>
                <a:latin typeface="+mn-lt"/>
                <a:ea typeface="ＭＳ Ｐゴシック" panose="020B0600070205080204" pitchFamily="34" charset="-128"/>
                <a:cs typeface="Arial" panose="020B0604020202020204" pitchFamily="34" charset="0"/>
              </a:rPr>
              <a:t>, </a:t>
            </a:r>
            <a:r>
              <a:rPr lang="it-IT" altLang="ja-JP" sz="3600" b="1" dirty="0">
                <a:solidFill>
                  <a:srgbClr val="FF0000"/>
                </a:solidFill>
                <a:latin typeface="+mn-lt"/>
                <a:ea typeface="ＭＳ Ｐゴシック" panose="020B0600070205080204" pitchFamily="34" charset="-128"/>
                <a:cs typeface="Arial" panose="020B0604020202020204" pitchFamily="34" charset="0"/>
              </a:rPr>
              <a:t>BE</a:t>
            </a:r>
            <a:r>
              <a:rPr lang="it-IT" altLang="ja-JP" sz="3600" b="1" dirty="0">
                <a:solidFill>
                  <a:srgbClr val="002060"/>
                </a:solidFill>
                <a:latin typeface="+mn-lt"/>
                <a:ea typeface="ＭＳ Ｐゴシック" panose="020B0600070205080204" pitchFamily="34" charset="-128"/>
                <a:cs typeface="Arial" panose="020B0604020202020204" pitchFamily="34" charset="0"/>
              </a:rPr>
              <a:t>, </a:t>
            </a:r>
            <a:r>
              <a:rPr lang="it-IT" altLang="ja-JP" sz="3600" b="1" dirty="0">
                <a:solidFill>
                  <a:srgbClr val="FF0000"/>
                </a:solidFill>
                <a:latin typeface="+mn-lt"/>
                <a:ea typeface="ＭＳ Ｐゴシック" panose="020B0600070205080204" pitchFamily="34" charset="-128"/>
                <a:cs typeface="Arial" panose="020B0604020202020204" pitchFamily="34" charset="0"/>
              </a:rPr>
              <a:t>pH</a:t>
            </a:r>
            <a:endParaRPr lang="it-IT" sz="3600" b="1" dirty="0">
              <a:latin typeface="+mn-lt"/>
            </a:endParaRPr>
          </a:p>
        </p:txBody>
      </p:sp>
      <p:sp>
        <p:nvSpPr>
          <p:cNvPr id="3" name="Segnaposto contenuto 2">
            <a:extLst>
              <a:ext uri="{FF2B5EF4-FFF2-40B4-BE49-F238E27FC236}">
                <a16:creationId xmlns:a16="http://schemas.microsoft.com/office/drawing/2014/main" id="{AB04F2D4-CC6A-4A98-B05F-D83F60809422}"/>
              </a:ext>
            </a:extLst>
          </p:cNvPr>
          <p:cNvSpPr>
            <a:spLocks noGrp="1"/>
          </p:cNvSpPr>
          <p:nvPr>
            <p:ph idx="1"/>
          </p:nvPr>
        </p:nvSpPr>
        <p:spPr>
          <a:xfrm>
            <a:off x="914400" y="1617786"/>
            <a:ext cx="10781875" cy="5070796"/>
          </a:xfrm>
        </p:spPr>
        <p:txBody>
          <a:bodyPr/>
          <a:lstStyle/>
          <a:p>
            <a:pPr lvl="0" hangingPunct="0"/>
            <a:r>
              <a:rPr lang="it-IT" b="1" dirty="0"/>
              <a:t>Lattati &gt; 5.5 </a:t>
            </a:r>
            <a:r>
              <a:rPr lang="it-IT" b="1" dirty="0" err="1"/>
              <a:t>mmol</a:t>
            </a:r>
            <a:endParaRPr lang="it-IT" dirty="0"/>
          </a:p>
          <a:p>
            <a:pPr lvl="0" hangingPunct="0"/>
            <a:r>
              <a:rPr lang="it-IT" b="1" dirty="0"/>
              <a:t>BE &lt; -6 </a:t>
            </a:r>
          </a:p>
          <a:p>
            <a:pPr hangingPunct="0"/>
            <a:r>
              <a:rPr lang="it-IT" b="1" dirty="0"/>
              <a:t>pH ≤ 7.2</a:t>
            </a:r>
            <a:r>
              <a:rPr lang="it-IT" altLang="it-IT" b="1" dirty="0">
                <a:solidFill>
                  <a:srgbClr val="002060"/>
                </a:solidFill>
                <a:ea typeface="ＭＳ Ｐゴシック" panose="020B0600070205080204" pitchFamily="34" charset="-128"/>
                <a:cs typeface="Arial" panose="020B0604020202020204" pitchFamily="34" charset="0"/>
              </a:rPr>
              <a:t>5</a:t>
            </a:r>
            <a:endParaRPr lang="it-IT" altLang="it-IT" dirty="0">
              <a:solidFill>
                <a:srgbClr val="002060"/>
              </a:solidFill>
              <a:ea typeface="ＭＳ Ｐゴシック" panose="020B0600070205080204" pitchFamily="34" charset="-128"/>
              <a:cs typeface="Arial" panose="020B0604020202020204" pitchFamily="34" charset="0"/>
            </a:endParaRPr>
          </a:p>
          <a:p>
            <a:pPr lvl="0" hangingPunct="0"/>
            <a:endParaRPr lang="it-IT" b="1" dirty="0"/>
          </a:p>
          <a:p>
            <a:pPr lvl="0" hangingPunct="0"/>
            <a:endParaRPr lang="it-IT" dirty="0"/>
          </a:p>
          <a:p>
            <a:endParaRPr lang="it-IT" dirty="0"/>
          </a:p>
        </p:txBody>
      </p:sp>
      <p:pic>
        <p:nvPicPr>
          <p:cNvPr id="4" name="Immagine 3">
            <a:extLst>
              <a:ext uri="{FF2B5EF4-FFF2-40B4-BE49-F238E27FC236}">
                <a16:creationId xmlns:a16="http://schemas.microsoft.com/office/drawing/2014/main" id="{6922621E-8C0F-46CD-B3BD-6F10E5E72921}"/>
              </a:ext>
            </a:extLst>
          </p:cNvPr>
          <p:cNvPicPr>
            <a:picLocks noChangeAspect="1"/>
          </p:cNvPicPr>
          <p:nvPr/>
        </p:nvPicPr>
        <p:blipFill>
          <a:blip r:embed="rId2"/>
          <a:stretch>
            <a:fillRect/>
          </a:stretch>
        </p:blipFill>
        <p:spPr>
          <a:xfrm>
            <a:off x="419847" y="3048080"/>
            <a:ext cx="7273973" cy="1636612"/>
          </a:xfrm>
          <a:prstGeom prst="rect">
            <a:avLst/>
          </a:prstGeom>
        </p:spPr>
      </p:pic>
      <p:pic>
        <p:nvPicPr>
          <p:cNvPr id="6" name="Immagine 5">
            <a:extLst>
              <a:ext uri="{FF2B5EF4-FFF2-40B4-BE49-F238E27FC236}">
                <a16:creationId xmlns:a16="http://schemas.microsoft.com/office/drawing/2014/main" id="{F3A889AD-B345-4524-9A53-17EB993D4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6772" y="1081762"/>
            <a:ext cx="1674056" cy="2508127"/>
          </a:xfrm>
          <a:prstGeom prst="rect">
            <a:avLst/>
          </a:prstGeom>
        </p:spPr>
      </p:pic>
      <p:sp>
        <p:nvSpPr>
          <p:cNvPr id="7" name="CasellaDiTesto 6">
            <a:extLst>
              <a:ext uri="{FF2B5EF4-FFF2-40B4-BE49-F238E27FC236}">
                <a16:creationId xmlns:a16="http://schemas.microsoft.com/office/drawing/2014/main" id="{C4171909-1E33-431E-86F9-D588639F7203}"/>
              </a:ext>
            </a:extLst>
          </p:cNvPr>
          <p:cNvSpPr txBox="1"/>
          <p:nvPr/>
        </p:nvSpPr>
        <p:spPr>
          <a:xfrm>
            <a:off x="4234096" y="1797216"/>
            <a:ext cx="6085449" cy="1077218"/>
          </a:xfrm>
          <a:prstGeom prst="rect">
            <a:avLst/>
          </a:prstGeom>
          <a:solidFill>
            <a:srgbClr val="FFC000"/>
          </a:solidFill>
        </p:spPr>
        <p:txBody>
          <a:bodyPr wrap="square" rtlCol="0">
            <a:spAutoFit/>
          </a:bodyPr>
          <a:lstStyle/>
          <a:p>
            <a:pPr algn="ctr"/>
            <a:r>
              <a:rPr lang="it-IT" sz="3200" b="1" dirty="0">
                <a:solidFill>
                  <a:srgbClr val="00B050"/>
                </a:solidFill>
              </a:rPr>
              <a:t>Monitorare con</a:t>
            </a:r>
          </a:p>
          <a:p>
            <a:pPr algn="ctr"/>
            <a:r>
              <a:rPr lang="it-IT" sz="3200" b="1" dirty="0">
                <a:solidFill>
                  <a:srgbClr val="00B050"/>
                </a:solidFill>
              </a:rPr>
              <a:t>Emogasanalisi arteriosa o venosa</a:t>
            </a:r>
          </a:p>
        </p:txBody>
      </p:sp>
      <p:sp>
        <p:nvSpPr>
          <p:cNvPr id="5" name="CasellaDiTesto 4">
            <a:extLst>
              <a:ext uri="{FF2B5EF4-FFF2-40B4-BE49-F238E27FC236}">
                <a16:creationId xmlns:a16="http://schemas.microsoft.com/office/drawing/2014/main" id="{9CC96AB8-0588-48B8-9DE7-DDA158A9FF91}"/>
              </a:ext>
            </a:extLst>
          </p:cNvPr>
          <p:cNvSpPr txBox="1"/>
          <p:nvPr/>
        </p:nvSpPr>
        <p:spPr>
          <a:xfrm>
            <a:off x="357129" y="4930271"/>
            <a:ext cx="11549576" cy="1200329"/>
          </a:xfrm>
          <a:prstGeom prst="rect">
            <a:avLst/>
          </a:prstGeom>
          <a:noFill/>
        </p:spPr>
        <p:txBody>
          <a:bodyPr wrap="square" rtlCol="0">
            <a:spAutoFit/>
          </a:bodyPr>
          <a:lstStyle/>
          <a:p>
            <a:pPr hangingPunct="0"/>
            <a:r>
              <a:rPr lang="it-IT" altLang="it-IT" sz="3600" b="1" dirty="0">
                <a:solidFill>
                  <a:srgbClr val="002060"/>
                </a:solidFill>
                <a:ea typeface="ＭＳ Ｐゴシック" panose="020B0600070205080204" pitchFamily="34" charset="-128"/>
                <a:cs typeface="Arial" panose="020B0604020202020204" pitchFamily="34" charset="0"/>
              </a:rPr>
              <a:t>5.In caso di segni prognostici per coagulopatia non    attendere i risultati di laboratorio per iniziare il trattamento</a:t>
            </a:r>
            <a:endParaRPr lang="it-IT" altLang="ja-JP" sz="3600" b="1" dirty="0">
              <a:solidFill>
                <a:srgbClr val="002060"/>
              </a:solidFill>
              <a:ea typeface="ＭＳ Ｐゴシック" panose="020B0600070205080204" pitchFamily="34" charset="-128"/>
              <a:cs typeface="Arial" panose="020B0604020202020204" pitchFamily="34" charset="0"/>
            </a:endParaRPr>
          </a:p>
        </p:txBody>
      </p:sp>
      <p:pic>
        <p:nvPicPr>
          <p:cNvPr id="8" name="Picture 2" descr="C:\Users\reparto\Downloa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2613" y="5975071"/>
            <a:ext cx="1599387" cy="80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0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78088-3B3F-4E01-B576-9F9F4CF571B0}"/>
              </a:ext>
            </a:extLst>
          </p:cNvPr>
          <p:cNvSpPr>
            <a:spLocks noGrp="1"/>
          </p:cNvSpPr>
          <p:nvPr>
            <p:ph type="title"/>
          </p:nvPr>
        </p:nvSpPr>
        <p:spPr>
          <a:xfrm>
            <a:off x="44254" y="51992"/>
            <a:ext cx="12116387" cy="1950751"/>
          </a:xfrm>
        </p:spPr>
        <p:txBody>
          <a:bodyPr>
            <a:noAutofit/>
          </a:bodyPr>
          <a:lstStyle/>
          <a:p>
            <a:pPr marL="0" indent="0" algn="ctr"/>
            <a:r>
              <a:rPr lang="it-IT" altLang="ja-JP" sz="3600" b="1" dirty="0">
                <a:solidFill>
                  <a:srgbClr val="002060"/>
                </a:solidFill>
                <a:latin typeface="+mn-lt"/>
                <a:ea typeface="ＭＳ Ｐゴシック" panose="020B0600070205080204" pitchFamily="34" charset="-128"/>
                <a:cs typeface="Arial" panose="020B0604020202020204" pitchFamily="34" charset="0"/>
              </a:rPr>
              <a:t>6.Bisogna garantire il </a:t>
            </a:r>
            <a:r>
              <a:rPr lang="it-IT" altLang="ja-JP" sz="3600" b="1" dirty="0">
                <a:solidFill>
                  <a:srgbClr val="FF0000"/>
                </a:solidFill>
                <a:latin typeface="+mn-lt"/>
                <a:ea typeface="ＭＳ Ｐゴシック" panose="020B0600070205080204" pitchFamily="34" charset="-128"/>
                <a:cs typeface="Arial" panose="020B0604020202020204" pitchFamily="34" charset="0"/>
              </a:rPr>
              <a:t>monitoraggio del consumo di fattori </a:t>
            </a:r>
            <a:r>
              <a:rPr lang="it-IT" altLang="ja-JP" sz="3600" b="1" dirty="0">
                <a:solidFill>
                  <a:srgbClr val="002060"/>
                </a:solidFill>
                <a:latin typeface="+mn-lt"/>
                <a:ea typeface="ＭＳ Ｐゴシック" panose="020B0600070205080204" pitchFamily="34" charset="-128"/>
                <a:cs typeface="Arial" panose="020B0604020202020204" pitchFamily="34" charset="0"/>
              </a:rPr>
              <a:t>e della evoluzione della coagulopatia preferibilmente con l’ausilio di metodiche viscoelastiche (ROTEM/TEG )</a:t>
            </a:r>
            <a:br>
              <a:rPr lang="it-IT" altLang="it-IT" sz="3600" b="1" dirty="0">
                <a:latin typeface="+mn-lt"/>
                <a:ea typeface="ＭＳ Ｐゴシック" panose="020B0600070205080204" pitchFamily="34" charset="-128"/>
              </a:rPr>
            </a:br>
            <a:endParaRPr lang="it-IT" sz="3600" b="1" dirty="0">
              <a:latin typeface="+mn-lt"/>
            </a:endParaRPr>
          </a:p>
        </p:txBody>
      </p:sp>
      <p:pic>
        <p:nvPicPr>
          <p:cNvPr id="5" name="Segnaposto contenuto 3">
            <a:extLst>
              <a:ext uri="{FF2B5EF4-FFF2-40B4-BE49-F238E27FC236}">
                <a16:creationId xmlns:a16="http://schemas.microsoft.com/office/drawing/2014/main" id="{1A35C16D-154B-4AD2-B6A8-E11EF43C2EC2}"/>
              </a:ext>
            </a:extLst>
          </p:cNvPr>
          <p:cNvPicPr>
            <a:picLocks noChangeAspect="1"/>
          </p:cNvPicPr>
          <p:nvPr/>
        </p:nvPicPr>
        <p:blipFill>
          <a:blip r:embed="rId2" cstate="print">
            <a:extLst>
              <a:ext uri="{28A0092B-C50C-407E-A947-70E740481C1C}">
                <a14:useLocalDpi xmlns:a14="http://schemas.microsoft.com/office/drawing/2010/main" val="0"/>
              </a:ext>
            </a:extLst>
          </a:blip>
          <a:srcRect l="24152" t="52502" r="21468" b="12495"/>
          <a:stretch>
            <a:fillRect/>
          </a:stretch>
        </p:blipFill>
        <p:spPr>
          <a:xfrm>
            <a:off x="242035" y="1497135"/>
            <a:ext cx="3354884" cy="1404493"/>
          </a:xfrm>
          <a:prstGeom prst="rect">
            <a:avLst/>
          </a:prstGeom>
        </p:spPr>
      </p:pic>
      <p:sp>
        <p:nvSpPr>
          <p:cNvPr id="6" name="CasellaDiTesto 5">
            <a:extLst>
              <a:ext uri="{FF2B5EF4-FFF2-40B4-BE49-F238E27FC236}">
                <a16:creationId xmlns:a16="http://schemas.microsoft.com/office/drawing/2014/main" id="{A8BBEBA5-2454-449D-8DF1-CB0279A84F38}"/>
              </a:ext>
            </a:extLst>
          </p:cNvPr>
          <p:cNvSpPr txBox="1"/>
          <p:nvPr/>
        </p:nvSpPr>
        <p:spPr>
          <a:xfrm>
            <a:off x="7725289" y="6027002"/>
            <a:ext cx="4888188" cy="830997"/>
          </a:xfrm>
          <a:prstGeom prst="rect">
            <a:avLst/>
          </a:prstGeom>
          <a:noFill/>
        </p:spPr>
        <p:txBody>
          <a:bodyPr wrap="square" rtlCol="0">
            <a:spAutoFit/>
          </a:bodyPr>
          <a:lstStyle/>
          <a:p>
            <a:r>
              <a:rPr lang="it-IT" sz="1200" u="sng" dirty="0">
                <a:latin typeface="Arial" panose="020B0604020202020204" pitchFamily="34" charset="0"/>
                <a:cs typeface="Arial" panose="020B0604020202020204" pitchFamily="34" charset="0"/>
                <a:hlinkClick r:id="rId3" tooltip="Anaesthesia."/>
              </a:rPr>
              <a:t>Anaesthesia.</a:t>
            </a:r>
            <a:r>
              <a:rPr lang="it-IT" sz="1200" dirty="0">
                <a:latin typeface="Arial" panose="020B0604020202020204" pitchFamily="34" charset="0"/>
                <a:cs typeface="Arial" panose="020B0604020202020204" pitchFamily="34" charset="0"/>
              </a:rPr>
              <a:t> 2015 Feb;70(2):166-75</a:t>
            </a:r>
          </a:p>
          <a:p>
            <a:r>
              <a:rPr lang="it-IT" sz="1200" b="1" dirty="0">
                <a:latin typeface="Arial" panose="020B0604020202020204" pitchFamily="34" charset="0"/>
                <a:cs typeface="Arial" panose="020B0604020202020204" pitchFamily="34" charset="0"/>
              </a:rPr>
              <a:t>Introduction of an algorithm for ROTEM-guided fibrinogen concentrate administration in major obstetric haemorrhage.</a:t>
            </a:r>
          </a:p>
          <a:p>
            <a:r>
              <a:rPr lang="it-IT" sz="1200" u="sng" dirty="0">
                <a:latin typeface="Arial" panose="020B0604020202020204" pitchFamily="34" charset="0"/>
                <a:cs typeface="Arial" panose="020B0604020202020204" pitchFamily="34" charset="0"/>
                <a:hlinkClick r:id="rId4"/>
              </a:rPr>
              <a:t>Mallaiah S</a:t>
            </a:r>
            <a:endParaRPr lang="it-IT" sz="12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FADBB023-6143-4BB7-98E2-B3D08C98E050}"/>
              </a:ext>
            </a:extLst>
          </p:cNvPr>
          <p:cNvSpPr/>
          <p:nvPr/>
        </p:nvSpPr>
        <p:spPr>
          <a:xfrm>
            <a:off x="44254" y="6027003"/>
            <a:ext cx="5170097" cy="830997"/>
          </a:xfrm>
          <a:prstGeom prst="rect">
            <a:avLst/>
          </a:prstGeom>
        </p:spPr>
        <p:txBody>
          <a:bodyPr wrap="square">
            <a:spAutoFit/>
          </a:bodyPr>
          <a:lstStyle/>
          <a:p>
            <a:pPr fontAlgn="t"/>
            <a:r>
              <a:rPr lang="it-IT" sz="1200" dirty="0">
                <a:solidFill>
                  <a:srgbClr val="642A8F"/>
                </a:solidFill>
                <a:latin typeface="arial" panose="020B0604020202020204" pitchFamily="34" charset="0"/>
                <a:hlinkClick r:id="rId5"/>
              </a:rPr>
              <a:t>Curr Opin Anaesthesiol. 2015 Jun; 28(3): 275–284.</a:t>
            </a:r>
            <a:endParaRPr lang="it-IT" sz="1200" dirty="0">
              <a:solidFill>
                <a:srgbClr val="000000"/>
              </a:solidFill>
              <a:latin typeface="arial" panose="020B0604020202020204" pitchFamily="34" charset="0"/>
            </a:endParaRPr>
          </a:p>
          <a:p>
            <a:r>
              <a:rPr lang="it-IT" sz="1200" b="1" dirty="0">
                <a:solidFill>
                  <a:srgbClr val="000000"/>
                </a:solidFill>
                <a:latin typeface="arial" panose="020B0604020202020204" pitchFamily="34" charset="0"/>
              </a:rPr>
              <a:t>Transfusion and coagulation management in major obstetric hemorrhage</a:t>
            </a:r>
          </a:p>
          <a:p>
            <a:r>
              <a:rPr lang="it-IT" sz="1200" dirty="0">
                <a:solidFill>
                  <a:srgbClr val="642A8F"/>
                </a:solidFill>
                <a:latin typeface="arial" panose="020B0604020202020204" pitchFamily="34" charset="0"/>
                <a:hlinkClick r:id="rId6"/>
              </a:rPr>
              <a:t>A.J. Butwick</a:t>
            </a:r>
            <a:r>
              <a:rPr lang="it-IT" sz="1200" baseline="30000" dirty="0">
                <a:solidFill>
                  <a:srgbClr val="000000"/>
                </a:solidFill>
                <a:latin typeface="arial" panose="020B0604020202020204" pitchFamily="34" charset="0"/>
              </a:rPr>
              <a:t>1</a:t>
            </a:r>
            <a:r>
              <a:rPr lang="it-IT" sz="1200" dirty="0">
                <a:solidFill>
                  <a:srgbClr val="000000"/>
                </a:solidFill>
                <a:latin typeface="arial" panose="020B0604020202020204" pitchFamily="34" charset="0"/>
              </a:rPr>
              <a:t> and </a:t>
            </a:r>
            <a:r>
              <a:rPr lang="it-IT" sz="1200" dirty="0">
                <a:solidFill>
                  <a:srgbClr val="642A8F"/>
                </a:solidFill>
                <a:latin typeface="arial" panose="020B0604020202020204" pitchFamily="34" charset="0"/>
                <a:hlinkClick r:id="rId7"/>
              </a:rPr>
              <a:t>L.T. Goodnough</a:t>
            </a:r>
            <a:endParaRPr lang="it-IT" sz="1200" b="0" i="0" dirty="0">
              <a:solidFill>
                <a:srgbClr val="000000"/>
              </a:solidFill>
              <a:effectLst/>
              <a:latin typeface="arial" panose="020B0604020202020204" pitchFamily="34" charset="0"/>
            </a:endParaRPr>
          </a:p>
        </p:txBody>
      </p:sp>
      <p:pic>
        <p:nvPicPr>
          <p:cNvPr id="10" name="Segnaposto contenuto 9">
            <a:extLst>
              <a:ext uri="{FF2B5EF4-FFF2-40B4-BE49-F238E27FC236}">
                <a16:creationId xmlns:a16="http://schemas.microsoft.com/office/drawing/2014/main" id="{830B809B-B947-9343-8FA2-23807653DBF5}"/>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9356033" y="1500246"/>
            <a:ext cx="2200670" cy="1928754"/>
          </a:xfrm>
        </p:spPr>
      </p:pic>
      <p:pic>
        <p:nvPicPr>
          <p:cNvPr id="12" name="Immagine 11">
            <a:extLst>
              <a:ext uri="{FF2B5EF4-FFF2-40B4-BE49-F238E27FC236}">
                <a16:creationId xmlns:a16="http://schemas.microsoft.com/office/drawing/2014/main" id="{85DA979B-383E-DB45-9FC0-4E97E612FA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6907" y="1522403"/>
            <a:ext cx="2778185" cy="3205598"/>
          </a:xfrm>
          <a:prstGeom prst="rect">
            <a:avLst/>
          </a:prstGeom>
        </p:spPr>
      </p:pic>
      <p:pic>
        <p:nvPicPr>
          <p:cNvPr id="14" name="Immagine 13">
            <a:extLst>
              <a:ext uri="{FF2B5EF4-FFF2-40B4-BE49-F238E27FC236}">
                <a16:creationId xmlns:a16="http://schemas.microsoft.com/office/drawing/2014/main" id="{E43AEC4F-8DDF-2145-A3A8-7EB7D18A46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7070" y="3408139"/>
            <a:ext cx="3982860" cy="2639725"/>
          </a:xfrm>
          <a:prstGeom prst="rect">
            <a:avLst/>
          </a:prstGeom>
        </p:spPr>
      </p:pic>
      <p:sp>
        <p:nvSpPr>
          <p:cNvPr id="15" name="CasellaDiTesto 14">
            <a:extLst>
              <a:ext uri="{FF2B5EF4-FFF2-40B4-BE49-F238E27FC236}">
                <a16:creationId xmlns:a16="http://schemas.microsoft.com/office/drawing/2014/main" id="{2A7072A3-92DE-9D41-8BB4-93118A48C25F}"/>
              </a:ext>
            </a:extLst>
          </p:cNvPr>
          <p:cNvSpPr txBox="1"/>
          <p:nvPr/>
        </p:nvSpPr>
        <p:spPr>
          <a:xfrm>
            <a:off x="44254" y="3171654"/>
            <a:ext cx="6612259" cy="2585323"/>
          </a:xfrm>
          <a:prstGeom prst="rect">
            <a:avLst/>
          </a:prstGeom>
          <a:noFill/>
        </p:spPr>
        <p:txBody>
          <a:bodyPr wrap="none" rtlCol="0">
            <a:spAutoFit/>
          </a:bodyPr>
          <a:lstStyle/>
          <a:p>
            <a:r>
              <a:rPr lang="it-IT" b="1" dirty="0"/>
              <a:t>Misurazione dinamica dell’intera coagulazione;</a:t>
            </a:r>
          </a:p>
          <a:p>
            <a:r>
              <a:rPr lang="it-IT" b="1" dirty="0"/>
              <a:t>Riflette l’attività e l’interazione tra i vari fattori della coagulazione,</a:t>
            </a:r>
          </a:p>
          <a:p>
            <a:r>
              <a:rPr lang="it-IT" b="1" dirty="0"/>
              <a:t> le piastrine e il fibrinogeno, laddove parametri standard della </a:t>
            </a:r>
          </a:p>
          <a:p>
            <a:r>
              <a:rPr lang="it-IT" b="1" dirty="0"/>
              <a:t>coagulazione forniscono solo una misura quantitativa.</a:t>
            </a:r>
          </a:p>
          <a:p>
            <a:endParaRPr lang="it-IT" b="1" dirty="0">
              <a:solidFill>
                <a:srgbClr val="FF0000"/>
              </a:solidFill>
            </a:endParaRPr>
          </a:p>
          <a:p>
            <a:r>
              <a:rPr lang="it-IT" b="1" dirty="0">
                <a:solidFill>
                  <a:srgbClr val="FF0000"/>
                </a:solidFill>
              </a:rPr>
              <a:t>Vantaggi</a:t>
            </a:r>
            <a:r>
              <a:rPr lang="it-IT" b="1" dirty="0"/>
              <a:t>: 1. semplicità di esecuzione</a:t>
            </a:r>
          </a:p>
          <a:p>
            <a:r>
              <a:rPr lang="it-IT" b="1" dirty="0"/>
              <a:t>                  2. rapidità dei risultati</a:t>
            </a:r>
          </a:p>
          <a:p>
            <a:r>
              <a:rPr lang="it-IT" b="1" dirty="0"/>
              <a:t>                  3. differenza tra </a:t>
            </a:r>
            <a:r>
              <a:rPr lang="it-IT" b="1" dirty="0" err="1"/>
              <a:t>sang</a:t>
            </a:r>
            <a:r>
              <a:rPr lang="it-IT" b="1" dirty="0"/>
              <a:t>. </a:t>
            </a:r>
            <a:r>
              <a:rPr lang="it-IT" b="1" dirty="0" err="1"/>
              <a:t>Chirurirghico</a:t>
            </a:r>
            <a:r>
              <a:rPr lang="it-IT" b="1" dirty="0"/>
              <a:t> e non</a:t>
            </a:r>
          </a:p>
          <a:p>
            <a:r>
              <a:rPr lang="it-IT" b="1" dirty="0">
                <a:solidFill>
                  <a:srgbClr val="FF0000"/>
                </a:solidFill>
              </a:rPr>
              <a:t>                   </a:t>
            </a:r>
          </a:p>
        </p:txBody>
      </p:sp>
    </p:spTree>
    <p:extLst>
      <p:ext uri="{BB962C8B-B14F-4D97-AF65-F5344CB8AC3E}">
        <p14:creationId xmlns:p14="http://schemas.microsoft.com/office/powerpoint/2010/main" val="208701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950" y="202028"/>
            <a:ext cx="10515600" cy="1325563"/>
          </a:xfrm>
        </p:spPr>
        <p:txBody>
          <a:bodyPr/>
          <a:lstStyle/>
          <a:p>
            <a:pPr algn="ctr"/>
            <a:r>
              <a:rPr lang="it-IT" b="1" dirty="0">
                <a:solidFill>
                  <a:srgbClr val="FF0000"/>
                </a:solidFill>
                <a:latin typeface="+mn-lt"/>
              </a:rPr>
              <a:t>EMERGENZA OSTETRICA</a:t>
            </a:r>
          </a:p>
        </p:txBody>
      </p:sp>
      <p:sp>
        <p:nvSpPr>
          <p:cNvPr id="192513" name="Segnaposto contenuto 2"/>
          <p:cNvSpPr>
            <a:spLocks noGrp="1"/>
          </p:cNvSpPr>
          <p:nvPr>
            <p:ph idx="1"/>
          </p:nvPr>
        </p:nvSpPr>
        <p:spPr>
          <a:xfrm>
            <a:off x="380667" y="1690688"/>
            <a:ext cx="11647559" cy="5167312"/>
          </a:xfrm>
        </p:spPr>
        <p:txBody>
          <a:bodyPr rtlCol="0">
            <a:normAutofit lnSpcReduction="10000"/>
          </a:bodyPr>
          <a:lstStyle/>
          <a:p>
            <a:pPr fontAlgn="auto">
              <a:spcAft>
                <a:spcPts val="0"/>
              </a:spcAft>
              <a:buFont typeface="Arial" pitchFamily="34" charset="0"/>
              <a:buChar char="•"/>
              <a:defRPr/>
            </a:pPr>
            <a:r>
              <a:rPr lang="it-IT" sz="2400" dirty="0">
                <a:latin typeface="Calibri" charset="0"/>
              </a:rPr>
              <a:t>La gestione delle emergenze-urgenze in ostetricia è piuttosto complessa ed implica il    coinvolgimento di </a:t>
            </a:r>
            <a:r>
              <a:rPr lang="it-IT" sz="2400" b="1" dirty="0">
                <a:solidFill>
                  <a:srgbClr val="FF0000"/>
                </a:solidFill>
                <a:latin typeface="Calibri" charset="0"/>
              </a:rPr>
              <a:t>diverse figure professionali </a:t>
            </a:r>
          </a:p>
          <a:p>
            <a:pPr marL="0" indent="0" fontAlgn="auto">
              <a:spcAft>
                <a:spcPts val="0"/>
              </a:spcAft>
              <a:buNone/>
              <a:defRPr/>
            </a:pPr>
            <a:r>
              <a:rPr lang="it-IT" sz="2400" dirty="0">
                <a:latin typeface="Calibri" charset="0"/>
              </a:rPr>
              <a:t>   ( ginecologo, ostetrica, </a:t>
            </a:r>
            <a:r>
              <a:rPr lang="it-IT" altLang="ja-JP" sz="2400" dirty="0">
                <a:latin typeface="Calibri" charset="0"/>
              </a:rPr>
              <a:t>anestesista, infermiere, neonatologo, trasfusionista, laboratorista) </a:t>
            </a:r>
          </a:p>
          <a:p>
            <a:pPr fontAlgn="auto">
              <a:spcAft>
                <a:spcPts val="0"/>
              </a:spcAft>
              <a:buFont typeface="Arial" pitchFamily="34" charset="0"/>
              <a:buChar char="•"/>
              <a:defRPr/>
            </a:pPr>
            <a:r>
              <a:rPr lang="it-IT" sz="2400" dirty="0">
                <a:latin typeface="Calibri" charset="0"/>
              </a:rPr>
              <a:t>Qualità ed efficacia del trattamento spesso dipendono da un buon coordinamento del </a:t>
            </a:r>
            <a:r>
              <a:rPr lang="it-IT" sz="2400" b="1" dirty="0">
                <a:solidFill>
                  <a:srgbClr val="FF0000"/>
                </a:solidFill>
                <a:latin typeface="Calibri" charset="0"/>
              </a:rPr>
              <a:t>team </a:t>
            </a:r>
            <a:r>
              <a:rPr lang="it-IT" sz="2400" b="1" dirty="0">
                <a:latin typeface="Calibri" charset="0"/>
              </a:rPr>
              <a:t>di specialisti coinvolti</a:t>
            </a:r>
            <a:r>
              <a:rPr lang="it-IT" sz="2400" dirty="0">
                <a:latin typeface="Calibri" charset="0"/>
              </a:rPr>
              <a:t>. </a:t>
            </a:r>
          </a:p>
          <a:p>
            <a:pPr fontAlgn="auto">
              <a:spcAft>
                <a:spcPts val="0"/>
              </a:spcAft>
              <a:buFont typeface="Arial" pitchFamily="34" charset="0"/>
              <a:buChar char="•"/>
              <a:defRPr/>
            </a:pPr>
            <a:r>
              <a:rPr lang="it-IT" sz="2400" dirty="0">
                <a:latin typeface="Calibri" charset="0"/>
              </a:rPr>
              <a:t>Tale aspetto è frequentemente ostacolato dalla mancanza di </a:t>
            </a:r>
            <a:r>
              <a:rPr lang="it-IT" sz="2400" b="1" dirty="0">
                <a:latin typeface="Calibri" charset="0"/>
              </a:rPr>
              <a:t>procedure concordate </a:t>
            </a:r>
            <a:r>
              <a:rPr lang="it-IT" sz="2400" dirty="0">
                <a:latin typeface="Calibri" charset="0"/>
              </a:rPr>
              <a:t>efficienti per la gestione delle varie situazioni cliniche, dall'utilizzo di una terminologia non ben codificata per stabilire il grado di urgenza ostetrica, dalle difficoltà nel monitoraggio accurato del benessere fetale in travaglio di parto: </a:t>
            </a:r>
          </a:p>
          <a:p>
            <a:pPr marL="0" indent="0" fontAlgn="auto">
              <a:spcAft>
                <a:spcPts val="0"/>
              </a:spcAft>
              <a:buNone/>
              <a:defRPr/>
            </a:pPr>
            <a:r>
              <a:rPr lang="it-IT" sz="2400" b="1" dirty="0">
                <a:solidFill>
                  <a:srgbClr val="FF0000"/>
                </a:solidFill>
                <a:latin typeface="Calibri" charset="0"/>
              </a:rPr>
              <a:t>   difficoltà di comunicazione →errore </a:t>
            </a:r>
          </a:p>
          <a:p>
            <a:pPr fontAlgn="auto">
              <a:spcAft>
                <a:spcPts val="0"/>
              </a:spcAft>
              <a:buFont typeface="Arial" pitchFamily="34" charset="0"/>
              <a:buChar char="•"/>
              <a:defRPr/>
            </a:pPr>
            <a:r>
              <a:rPr lang="it-IT" sz="2400" dirty="0">
                <a:latin typeface="Calibri" charset="0"/>
              </a:rPr>
              <a:t>Allo scopo di ottimizzare l'assistenza e le cure, sia per la madre che per il neonato, l'équipe di sala parto dovrebbe possedere </a:t>
            </a:r>
            <a:r>
              <a:rPr lang="it-IT" sz="2400" b="1" dirty="0">
                <a:solidFill>
                  <a:srgbClr val="FF0000"/>
                </a:solidFill>
                <a:latin typeface="Calibri" charset="0"/>
              </a:rPr>
              <a:t>conoscenze comuni </a:t>
            </a:r>
            <a:r>
              <a:rPr lang="it-IT" sz="2400" dirty="0">
                <a:latin typeface="Calibri" charset="0"/>
              </a:rPr>
              <a:t>ed </a:t>
            </a:r>
            <a:r>
              <a:rPr lang="it-IT" sz="2400" b="1" dirty="0">
                <a:solidFill>
                  <a:srgbClr val="FF0000"/>
                </a:solidFill>
                <a:latin typeface="Calibri" charset="0"/>
              </a:rPr>
              <a:t>elaborare protocolli </a:t>
            </a:r>
            <a:r>
              <a:rPr lang="it-IT" sz="2400" dirty="0">
                <a:latin typeface="Calibri" charset="0"/>
              </a:rPr>
              <a:t>standardizzati per le patologie che caratterizzano le emergenze ostetriche e le differenti modalità di trattamento.</a:t>
            </a:r>
          </a:p>
          <a:p>
            <a:pPr fontAlgn="auto">
              <a:spcAft>
                <a:spcPts val="0"/>
              </a:spcAft>
              <a:buFont typeface="Arial" pitchFamily="34" charset="0"/>
              <a:buChar char="•"/>
              <a:defRPr/>
            </a:pPr>
            <a:endParaRPr lang="it-IT" sz="2400" dirty="0">
              <a:latin typeface="Calibri" charset="0"/>
            </a:endParaRPr>
          </a:p>
        </p:txBody>
      </p:sp>
      <p:pic>
        <p:nvPicPr>
          <p:cNvPr id="3" name="Picture 2" descr="Risultati immagini per emergenza ostet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0204" y="60070"/>
            <a:ext cx="3248022" cy="160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08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2C787D-86F2-49A3-ACC2-DF66AF7F410A}"/>
              </a:ext>
            </a:extLst>
          </p:cNvPr>
          <p:cNvSpPr>
            <a:spLocks noGrp="1"/>
          </p:cNvSpPr>
          <p:nvPr>
            <p:ph type="title"/>
          </p:nvPr>
        </p:nvSpPr>
        <p:spPr>
          <a:xfrm>
            <a:off x="152400" y="135318"/>
            <a:ext cx="10515600" cy="1325563"/>
          </a:xfrm>
        </p:spPr>
        <p:txBody>
          <a:bodyPr/>
          <a:lstStyle/>
          <a:p>
            <a:pPr algn="ctr"/>
            <a:r>
              <a:rPr lang="it-IT" altLang="it-IT" sz="3600" b="1" dirty="0">
                <a:solidFill>
                  <a:srgbClr val="002060"/>
                </a:solidFill>
                <a:latin typeface="+mn-lt"/>
                <a:ea typeface="ＭＳ Ｐゴシック" panose="020B0600070205080204" pitchFamily="34" charset="-128"/>
                <a:cs typeface="Arial" panose="020B0604020202020204" pitchFamily="34" charset="0"/>
              </a:rPr>
              <a:t>7. Contrastare l’</a:t>
            </a:r>
            <a:r>
              <a:rPr lang="it-IT" altLang="it-IT" sz="3600" b="1" dirty="0">
                <a:solidFill>
                  <a:srgbClr val="FF0000"/>
                </a:solidFill>
                <a:latin typeface="+mn-lt"/>
                <a:ea typeface="ＭＳ Ｐゴシック" panose="020B0600070205080204" pitchFamily="34" charset="-128"/>
                <a:cs typeface="Arial" panose="020B0604020202020204" pitchFamily="34" charset="0"/>
              </a:rPr>
              <a:t>ipotermia</a:t>
            </a:r>
            <a:r>
              <a:rPr lang="it-IT" altLang="it-IT" b="1" dirty="0">
                <a:solidFill>
                  <a:srgbClr val="002060"/>
                </a:solidFill>
                <a:latin typeface="+mn-lt"/>
                <a:ea typeface="ＭＳ Ｐゴシック" panose="020B0600070205080204" pitchFamily="34" charset="-128"/>
                <a:cs typeface="Arial" panose="020B0604020202020204" pitchFamily="34" charset="0"/>
              </a:rPr>
              <a:t> </a:t>
            </a:r>
            <a:endParaRPr lang="it-IT" b="1" dirty="0">
              <a:latin typeface="+mn-lt"/>
            </a:endParaRPr>
          </a:p>
        </p:txBody>
      </p:sp>
      <p:sp>
        <p:nvSpPr>
          <p:cNvPr id="6" name="Segnaposto contenuto 5">
            <a:extLst>
              <a:ext uri="{FF2B5EF4-FFF2-40B4-BE49-F238E27FC236}">
                <a16:creationId xmlns:a16="http://schemas.microsoft.com/office/drawing/2014/main" id="{C2B5D29A-D850-47D5-B00C-EA8D06FDE73A}"/>
              </a:ext>
            </a:extLst>
          </p:cNvPr>
          <p:cNvSpPr>
            <a:spLocks noGrp="1"/>
          </p:cNvSpPr>
          <p:nvPr>
            <p:ph idx="1"/>
          </p:nvPr>
        </p:nvSpPr>
        <p:spPr>
          <a:xfrm>
            <a:off x="552261" y="1530037"/>
            <a:ext cx="11012554" cy="4802688"/>
          </a:xfrm>
        </p:spPr>
        <p:txBody>
          <a:bodyPr/>
          <a:lstStyle/>
          <a:p>
            <a:pPr marL="0" indent="0">
              <a:buNone/>
            </a:pPr>
            <a:r>
              <a:rPr lang="it-IT" dirty="0"/>
              <a:t>Una temperatura corporea &lt;35</a:t>
            </a:r>
            <a:r>
              <a:rPr lang="he-IL" dirty="0"/>
              <a:t>֯</a:t>
            </a:r>
            <a:r>
              <a:rPr lang="it-IT" dirty="0"/>
              <a:t>C è associata ad</a:t>
            </a:r>
          </a:p>
          <a:p>
            <a:r>
              <a:rPr lang="it-IT" dirty="0"/>
              <a:t>acidosi</a:t>
            </a:r>
          </a:p>
          <a:p>
            <a:r>
              <a:rPr lang="it-IT" dirty="0"/>
              <a:t>alterazione dell’adesività piastrinica</a:t>
            </a:r>
          </a:p>
          <a:p>
            <a:r>
              <a:rPr lang="it-IT" dirty="0"/>
              <a:t>inibizione della funzionalità dei fattori della coagulazione, degli enzimi e della fibrinolisi </a:t>
            </a:r>
          </a:p>
          <a:p>
            <a:r>
              <a:rPr lang="it-IT" dirty="0"/>
              <a:t>diminuzione  dell’efficacia delle amine</a:t>
            </a:r>
          </a:p>
        </p:txBody>
      </p:sp>
      <p:pic>
        <p:nvPicPr>
          <p:cNvPr id="4098" name="Picture 2" descr="C:\Users\reparto\Downloads\IPOTERM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9061" y="8254"/>
            <a:ext cx="2400463" cy="13512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eparto\Downloads\ind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437" y="4860831"/>
            <a:ext cx="1772970" cy="1329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eparto\Downloads\ipotermfig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716" y="4576861"/>
            <a:ext cx="1575303" cy="18547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reparto\Downloads\blankets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6732" y="3956601"/>
            <a:ext cx="3132561" cy="25031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09232D2-084C-4AE0-BE77-6FE16EEEFF50}"/>
              </a:ext>
            </a:extLst>
          </p:cNvPr>
          <p:cNvSpPr txBox="1"/>
          <p:nvPr/>
        </p:nvSpPr>
        <p:spPr>
          <a:xfrm>
            <a:off x="8051122" y="2011680"/>
            <a:ext cx="3694410" cy="584775"/>
          </a:xfrm>
          <a:prstGeom prst="rect">
            <a:avLst/>
          </a:prstGeom>
          <a:solidFill>
            <a:srgbClr val="FFC000"/>
          </a:solidFill>
        </p:spPr>
        <p:txBody>
          <a:bodyPr wrap="square" rtlCol="0">
            <a:spAutoFit/>
          </a:bodyPr>
          <a:lstStyle/>
          <a:p>
            <a:r>
              <a:rPr lang="it-IT" sz="3200" b="1" dirty="0">
                <a:solidFill>
                  <a:srgbClr val="FF0000"/>
                </a:solidFill>
              </a:rPr>
              <a:t>Scaldare la paziente</a:t>
            </a:r>
          </a:p>
        </p:txBody>
      </p:sp>
    </p:spTree>
    <p:extLst>
      <p:ext uri="{BB962C8B-B14F-4D97-AF65-F5344CB8AC3E}">
        <p14:creationId xmlns:p14="http://schemas.microsoft.com/office/powerpoint/2010/main" val="210636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FC26D-9C9D-4A10-9F47-4E5C31102721}"/>
              </a:ext>
            </a:extLst>
          </p:cNvPr>
          <p:cNvSpPr>
            <a:spLocks noGrp="1"/>
          </p:cNvSpPr>
          <p:nvPr>
            <p:ph type="title"/>
          </p:nvPr>
        </p:nvSpPr>
        <p:spPr>
          <a:xfrm>
            <a:off x="697523" y="0"/>
            <a:ext cx="10515600" cy="1325563"/>
          </a:xfrm>
        </p:spPr>
        <p:txBody>
          <a:bodyPr>
            <a:normAutofit/>
          </a:bodyPr>
          <a:lstStyle/>
          <a:p>
            <a:pPr algn="ctr"/>
            <a:r>
              <a:rPr lang="it-IT" altLang="it-IT" sz="3600" b="1" dirty="0">
                <a:solidFill>
                  <a:srgbClr val="002060"/>
                </a:solidFill>
                <a:latin typeface="+mn-lt"/>
                <a:ea typeface="ＭＳ Ｐゴシック" panose="020B0600070205080204" pitchFamily="34" charset="-128"/>
                <a:cs typeface="Arial" panose="020B0604020202020204" pitchFamily="34" charset="0"/>
              </a:rPr>
              <a:t>8. Correggere l’ </a:t>
            </a:r>
            <a:r>
              <a:rPr lang="it-IT" altLang="it-IT" sz="3600" b="1" dirty="0">
                <a:solidFill>
                  <a:srgbClr val="FF0000"/>
                </a:solidFill>
                <a:latin typeface="+mn-lt"/>
                <a:ea typeface="ＭＳ Ｐゴシック" panose="020B0600070205080204" pitchFamily="34" charset="-128"/>
                <a:cs typeface="Arial" panose="020B0604020202020204" pitchFamily="34" charset="0"/>
              </a:rPr>
              <a:t>ipocalcemia</a:t>
            </a:r>
            <a:r>
              <a:rPr lang="it-IT" altLang="it-IT" sz="3600" b="1" dirty="0">
                <a:solidFill>
                  <a:srgbClr val="002060"/>
                </a:solidFill>
                <a:latin typeface="+mn-lt"/>
                <a:ea typeface="ＭＳ Ｐゴシック" panose="020B0600070205080204" pitchFamily="34" charset="-128"/>
                <a:cs typeface="Arial" panose="020B0604020202020204" pitchFamily="34" charset="0"/>
              </a:rPr>
              <a:t> </a:t>
            </a:r>
            <a:endParaRPr lang="it-IT" sz="3600" b="1" dirty="0">
              <a:latin typeface="+mn-lt"/>
            </a:endParaRPr>
          </a:p>
        </p:txBody>
      </p:sp>
      <p:sp>
        <p:nvSpPr>
          <p:cNvPr id="6" name="Segnaposto contenuto 5">
            <a:extLst>
              <a:ext uri="{FF2B5EF4-FFF2-40B4-BE49-F238E27FC236}">
                <a16:creationId xmlns:a16="http://schemas.microsoft.com/office/drawing/2014/main" id="{8F069EBE-B555-442D-BCED-14D37C7E18A0}"/>
              </a:ext>
            </a:extLst>
          </p:cNvPr>
          <p:cNvSpPr>
            <a:spLocks noGrp="1"/>
          </p:cNvSpPr>
          <p:nvPr>
            <p:ph idx="1"/>
          </p:nvPr>
        </p:nvSpPr>
        <p:spPr>
          <a:xfrm>
            <a:off x="0" y="2204679"/>
            <a:ext cx="12192000" cy="4351338"/>
          </a:xfrm>
        </p:spPr>
        <p:txBody>
          <a:bodyPr/>
          <a:lstStyle/>
          <a:p>
            <a:pPr marL="0" indent="0">
              <a:buNone/>
            </a:pPr>
            <a:r>
              <a:rPr lang="it-IT" dirty="0"/>
              <a:t>L’ipocalcemia acuta si instaura frequentemente in corso di trasfusione massiva. Il citrato aggiunto alle unità di GRC per lo stoccaggio, lega il Ca⁺⁺ e ne può ridurre la concentrazione sierica della frazione ionizzata.</a:t>
            </a:r>
          </a:p>
          <a:p>
            <a:pPr marL="0" indent="0">
              <a:buNone/>
            </a:pPr>
            <a:r>
              <a:rPr lang="it-IT" dirty="0"/>
              <a:t>La disponibilità di ioni Ca⁺⁺ è determinante per la formazione e la stabilizzazione del polimero di fibrina e per la funzionalità piastrinica.</a:t>
            </a:r>
          </a:p>
          <a:p>
            <a:pPr marL="0" indent="0">
              <a:buNone/>
            </a:pPr>
            <a:r>
              <a:rPr lang="it-IT" dirty="0"/>
              <a:t>La contrattilità cardiaca e le resistenze vascolari periferiche si riducono in presenza di bassi livelli di ioni calcio</a:t>
            </a:r>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sp>
        <p:nvSpPr>
          <p:cNvPr id="7" name="CasellaDiTesto 6">
            <a:extLst>
              <a:ext uri="{FF2B5EF4-FFF2-40B4-BE49-F238E27FC236}">
                <a16:creationId xmlns:a16="http://schemas.microsoft.com/office/drawing/2014/main" id="{B8735131-FA3F-40A7-AE4D-3B3DB1B86CF5}"/>
              </a:ext>
            </a:extLst>
          </p:cNvPr>
          <p:cNvSpPr txBox="1"/>
          <p:nvPr/>
        </p:nvSpPr>
        <p:spPr>
          <a:xfrm>
            <a:off x="5190979" y="5540354"/>
            <a:ext cx="7315200" cy="1015663"/>
          </a:xfrm>
          <a:prstGeom prst="rect">
            <a:avLst/>
          </a:prstGeom>
          <a:noFill/>
        </p:spPr>
        <p:txBody>
          <a:bodyPr wrap="square" rtlCol="0">
            <a:spAutoFit/>
          </a:bodyPr>
          <a:lstStyle/>
          <a:p>
            <a:r>
              <a:rPr lang="it-IT" sz="1400" u="sng" dirty="0">
                <a:hlinkClick r:id="rId2" tooltip="Minerva anestesiologica."/>
              </a:rPr>
              <a:t>Minerva </a:t>
            </a:r>
            <a:r>
              <a:rPr lang="it-IT" sz="1400" u="sng" dirty="0" err="1">
                <a:hlinkClick r:id="rId2" tooltip="Minerva anestesiologica."/>
              </a:rPr>
              <a:t>Anestesiol</a:t>
            </a:r>
            <a:r>
              <a:rPr lang="it-IT" sz="1400" u="sng" dirty="0">
                <a:hlinkClick r:id="rId2" tooltip="Minerva anestesiologica."/>
              </a:rPr>
              <a:t>.</a:t>
            </a:r>
            <a:r>
              <a:rPr lang="it-IT" sz="1400" dirty="0"/>
              <a:t> 2015 Jan;81(1):65-75. </a:t>
            </a:r>
            <a:r>
              <a:rPr lang="it-IT" sz="1400" dirty="0" err="1"/>
              <a:t>Epub</a:t>
            </a:r>
            <a:r>
              <a:rPr lang="it-IT" sz="1400" dirty="0"/>
              <a:t> 2014 Mar 7.</a:t>
            </a:r>
          </a:p>
          <a:p>
            <a:r>
              <a:rPr lang="it-IT" sz="1400" b="1" dirty="0"/>
              <a:t>Coagulopathy </a:t>
            </a:r>
            <a:r>
              <a:rPr lang="it-IT" sz="1400" b="1" dirty="0" err="1"/>
              <a:t>induced</a:t>
            </a:r>
            <a:r>
              <a:rPr lang="it-IT" sz="1400" b="1" dirty="0"/>
              <a:t> by </a:t>
            </a:r>
            <a:r>
              <a:rPr lang="it-IT" sz="1400" b="1" dirty="0" err="1"/>
              <a:t>acidosis</a:t>
            </a:r>
            <a:r>
              <a:rPr lang="it-IT" sz="1400" b="1" dirty="0"/>
              <a:t>, </a:t>
            </a:r>
            <a:r>
              <a:rPr lang="it-IT" sz="1400" b="1" dirty="0" err="1"/>
              <a:t>hypothermia</a:t>
            </a:r>
            <a:r>
              <a:rPr lang="it-IT" sz="1400" b="1" dirty="0"/>
              <a:t> and </a:t>
            </a:r>
            <a:r>
              <a:rPr lang="it-IT" sz="1400" b="1" dirty="0" err="1"/>
              <a:t>hypocalcaemia</a:t>
            </a:r>
            <a:r>
              <a:rPr lang="it-IT" sz="1400" b="1" dirty="0"/>
              <a:t> in severe bleeding.</a:t>
            </a:r>
          </a:p>
          <a:p>
            <a:r>
              <a:rPr lang="it-IT" sz="1400" u="sng" dirty="0">
                <a:hlinkClick r:id="rId3"/>
              </a:rPr>
              <a:t>De </a:t>
            </a:r>
            <a:r>
              <a:rPr lang="it-IT" sz="1400" u="sng" dirty="0" err="1">
                <a:hlinkClick r:id="rId3"/>
              </a:rPr>
              <a:t>Robertis</a:t>
            </a:r>
            <a:r>
              <a:rPr lang="it-IT" sz="1400" u="sng" dirty="0">
                <a:hlinkClick r:id="rId3"/>
              </a:rPr>
              <a:t> E</a:t>
            </a:r>
            <a:r>
              <a:rPr lang="it-IT" sz="1400" baseline="30000" dirty="0"/>
              <a:t>1</a:t>
            </a:r>
            <a:r>
              <a:rPr lang="it-IT" sz="1400" dirty="0"/>
              <a:t>, </a:t>
            </a:r>
            <a:r>
              <a:rPr lang="it-IT" sz="1400" u="sng" dirty="0" err="1">
                <a:hlinkClick r:id="rId4"/>
              </a:rPr>
              <a:t>Kozek-Langenecker</a:t>
            </a:r>
            <a:r>
              <a:rPr lang="it-IT" sz="1400" u="sng" dirty="0">
                <a:hlinkClick r:id="rId4"/>
              </a:rPr>
              <a:t> SA</a:t>
            </a:r>
            <a:r>
              <a:rPr lang="it-IT" sz="1400" dirty="0"/>
              <a:t>, </a:t>
            </a:r>
            <a:r>
              <a:rPr lang="it-IT" sz="1400" u="sng" dirty="0">
                <a:hlinkClick r:id="rId5"/>
              </a:rPr>
              <a:t>Tufano R</a:t>
            </a:r>
            <a:r>
              <a:rPr lang="it-IT" sz="1400" dirty="0"/>
              <a:t>, </a:t>
            </a:r>
            <a:r>
              <a:rPr lang="it-IT" sz="1400" u="sng" dirty="0">
                <a:hlinkClick r:id="rId6"/>
              </a:rPr>
              <a:t>Romano GM</a:t>
            </a:r>
            <a:r>
              <a:rPr lang="it-IT" sz="1400" dirty="0"/>
              <a:t>, </a:t>
            </a:r>
            <a:r>
              <a:rPr lang="it-IT" sz="1400" u="sng" dirty="0">
                <a:hlinkClick r:id="rId7"/>
              </a:rPr>
              <a:t>Piazza O</a:t>
            </a:r>
            <a:r>
              <a:rPr lang="it-IT" sz="1400" dirty="0"/>
              <a:t>, </a:t>
            </a:r>
            <a:r>
              <a:rPr lang="it-IT" sz="1400" u="sng" dirty="0">
                <a:hlinkClick r:id="rId8"/>
              </a:rPr>
              <a:t>Zito </a:t>
            </a:r>
            <a:r>
              <a:rPr lang="it-IT" sz="1400" u="sng" dirty="0" err="1">
                <a:hlinkClick r:id="rId8"/>
              </a:rPr>
              <a:t>Marinosci</a:t>
            </a:r>
            <a:r>
              <a:rPr lang="it-IT" sz="1400" u="sng" dirty="0">
                <a:hlinkClick r:id="rId8"/>
              </a:rPr>
              <a:t> G</a:t>
            </a:r>
            <a:endParaRPr lang="it-IT" sz="1400" dirty="0"/>
          </a:p>
          <a:p>
            <a:endParaRPr lang="it-IT" dirty="0"/>
          </a:p>
        </p:txBody>
      </p:sp>
      <p:pic>
        <p:nvPicPr>
          <p:cNvPr id="5122" name="Picture 2" descr="C:\Users\reparto\Downloads\calcemi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7926" y="479381"/>
            <a:ext cx="168402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1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64169-A224-46A3-BE48-E0CC723B11F6}"/>
              </a:ext>
            </a:extLst>
          </p:cNvPr>
          <p:cNvSpPr>
            <a:spLocks noGrp="1"/>
          </p:cNvSpPr>
          <p:nvPr>
            <p:ph type="title"/>
          </p:nvPr>
        </p:nvSpPr>
        <p:spPr>
          <a:xfrm>
            <a:off x="4088673" y="50145"/>
            <a:ext cx="5769221" cy="700486"/>
          </a:xfrm>
        </p:spPr>
        <p:txBody>
          <a:bodyPr>
            <a:normAutofit fontScale="90000"/>
          </a:bodyPr>
          <a:lstStyle/>
          <a:p>
            <a:pPr algn="ctr"/>
            <a:r>
              <a:rPr lang="it-IT" sz="3200" b="1" dirty="0">
                <a:solidFill>
                  <a:schemeClr val="accent2"/>
                </a:solidFill>
                <a:ea typeface="ＭＳ Ｐゴシック" panose="020B0600070205080204" pitchFamily="34" charset="-128"/>
              </a:rPr>
              <a:t> </a:t>
            </a:r>
            <a:r>
              <a:rPr lang="it-IT" sz="3200" b="1" dirty="0">
                <a:solidFill>
                  <a:srgbClr val="FF0000"/>
                </a:solidFill>
                <a:latin typeface="+mn-lt"/>
              </a:rPr>
              <a:t>fattore VII attivato </a:t>
            </a:r>
            <a:br>
              <a:rPr lang="it-IT" sz="3200" b="1" dirty="0">
                <a:solidFill>
                  <a:srgbClr val="FF0000"/>
                </a:solidFill>
                <a:latin typeface="+mn-lt"/>
              </a:rPr>
            </a:br>
            <a:r>
              <a:rPr lang="it-IT" sz="3200" b="1" dirty="0">
                <a:solidFill>
                  <a:srgbClr val="FF0000"/>
                </a:solidFill>
                <a:latin typeface="+mn-lt"/>
              </a:rPr>
              <a:t>ricombinante</a:t>
            </a:r>
          </a:p>
        </p:txBody>
      </p:sp>
      <p:sp>
        <p:nvSpPr>
          <p:cNvPr id="3" name="Segnaposto contenuto 2">
            <a:extLst>
              <a:ext uri="{FF2B5EF4-FFF2-40B4-BE49-F238E27FC236}">
                <a16:creationId xmlns:a16="http://schemas.microsoft.com/office/drawing/2014/main" id="{4705FE0C-0928-47F0-ADD3-2DEFE8E05535}"/>
              </a:ext>
            </a:extLst>
          </p:cNvPr>
          <p:cNvSpPr>
            <a:spLocks noGrp="1"/>
          </p:cNvSpPr>
          <p:nvPr>
            <p:ph idx="1"/>
          </p:nvPr>
        </p:nvSpPr>
        <p:spPr>
          <a:xfrm>
            <a:off x="438862" y="3530592"/>
            <a:ext cx="11314275" cy="1664509"/>
          </a:xfrm>
        </p:spPr>
        <p:txBody>
          <a:bodyPr/>
          <a:lstStyle/>
          <a:p>
            <a:pPr marL="0" indent="0">
              <a:buNone/>
            </a:pPr>
            <a:r>
              <a:rPr lang="it-IT" sz="2400" dirty="0"/>
              <a:t>Il rFVIIa potrebbe avere un ruolo in casi selezionati non responsivi ad altri trattamenti o nel caso in cui la radiologia interventistica non sia disponibile in emergenza, come opzione adiuvante prima di procedere all’isterectomia, preferibilmente con la diretta consulenza di medici esperti in coagulazione</a:t>
            </a:r>
          </a:p>
          <a:p>
            <a:endParaRPr lang="it-IT" dirty="0"/>
          </a:p>
        </p:txBody>
      </p:sp>
      <p:pic>
        <p:nvPicPr>
          <p:cNvPr id="5" name="Immagine 4">
            <a:extLst>
              <a:ext uri="{FF2B5EF4-FFF2-40B4-BE49-F238E27FC236}">
                <a16:creationId xmlns:a16="http://schemas.microsoft.com/office/drawing/2014/main" id="{9D9A0C85-8522-4755-814B-3A5E08BB0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69" y="50145"/>
            <a:ext cx="2493131" cy="1866748"/>
          </a:xfrm>
          <a:prstGeom prst="rect">
            <a:avLst/>
          </a:prstGeom>
        </p:spPr>
      </p:pic>
      <p:sp>
        <p:nvSpPr>
          <p:cNvPr id="8" name="CasellaDiTesto 7">
            <a:extLst>
              <a:ext uri="{FF2B5EF4-FFF2-40B4-BE49-F238E27FC236}">
                <a16:creationId xmlns:a16="http://schemas.microsoft.com/office/drawing/2014/main" id="{421C0701-9260-4601-B275-6ED06DDCB0B8}"/>
              </a:ext>
            </a:extLst>
          </p:cNvPr>
          <p:cNvSpPr txBox="1"/>
          <p:nvPr/>
        </p:nvSpPr>
        <p:spPr>
          <a:xfrm>
            <a:off x="5545619" y="4557245"/>
            <a:ext cx="6365004" cy="461665"/>
          </a:xfrm>
          <a:prstGeom prst="rect">
            <a:avLst/>
          </a:prstGeom>
          <a:noFill/>
        </p:spPr>
        <p:txBody>
          <a:bodyPr wrap="square" rtlCol="0">
            <a:spAutoFit/>
          </a:bodyPr>
          <a:lstStyle/>
          <a:p>
            <a:pPr algn="ctr"/>
            <a:r>
              <a:rPr lang="it-IT" sz="2400" b="1" dirty="0">
                <a:latin typeface="Arial" panose="020B0604020202020204" pitchFamily="34" charset="0"/>
                <a:cs typeface="Arial" panose="020B0604020202020204" pitchFamily="34" charset="0"/>
              </a:rPr>
              <a:t>Dosaggio: 50-100 </a:t>
            </a:r>
            <a:r>
              <a:rPr lang="el-GR" sz="2400" b="1" dirty="0">
                <a:latin typeface="Arial" panose="020B0604020202020204" pitchFamily="34" charset="0"/>
                <a:cs typeface="Arial" panose="020B0604020202020204" pitchFamily="34" charset="0"/>
              </a:rPr>
              <a:t>μ</a:t>
            </a:r>
            <a:r>
              <a:rPr lang="it-IT" sz="2400" b="1" dirty="0">
                <a:latin typeface="Arial" panose="020B0604020202020204" pitchFamily="34" charset="0"/>
                <a:cs typeface="Arial" panose="020B0604020202020204" pitchFamily="34" charset="0"/>
              </a:rPr>
              <a:t>g/kg max 2 dosi</a:t>
            </a:r>
          </a:p>
        </p:txBody>
      </p:sp>
      <p:pic>
        <p:nvPicPr>
          <p:cNvPr id="4" name="Immagine 3">
            <a:extLst>
              <a:ext uri="{FF2B5EF4-FFF2-40B4-BE49-F238E27FC236}">
                <a16:creationId xmlns:a16="http://schemas.microsoft.com/office/drawing/2014/main" id="{985565DF-FA18-4B24-802F-6240D7ED4E3A}"/>
              </a:ext>
            </a:extLst>
          </p:cNvPr>
          <p:cNvPicPr>
            <a:picLocks noChangeAspect="1"/>
          </p:cNvPicPr>
          <p:nvPr/>
        </p:nvPicPr>
        <p:blipFill>
          <a:blip r:embed="rId4"/>
          <a:stretch>
            <a:fillRect/>
          </a:stretch>
        </p:blipFill>
        <p:spPr>
          <a:xfrm>
            <a:off x="2655362" y="1418543"/>
            <a:ext cx="6881274" cy="2112049"/>
          </a:xfrm>
          <a:prstGeom prst="rect">
            <a:avLst/>
          </a:prstGeom>
        </p:spPr>
      </p:pic>
      <p:pic>
        <p:nvPicPr>
          <p:cNvPr id="16" name="Immagine 15">
            <a:extLst>
              <a:ext uri="{FF2B5EF4-FFF2-40B4-BE49-F238E27FC236}">
                <a16:creationId xmlns:a16="http://schemas.microsoft.com/office/drawing/2014/main" id="{EF8B7B0B-0148-40C4-9776-50F6B9F61AA6}"/>
              </a:ext>
            </a:extLst>
          </p:cNvPr>
          <p:cNvPicPr>
            <a:picLocks noChangeAspect="1"/>
          </p:cNvPicPr>
          <p:nvPr/>
        </p:nvPicPr>
        <p:blipFill>
          <a:blip r:embed="rId5"/>
          <a:stretch>
            <a:fillRect/>
          </a:stretch>
        </p:blipFill>
        <p:spPr>
          <a:xfrm>
            <a:off x="7165075" y="5299505"/>
            <a:ext cx="4874665" cy="852165"/>
          </a:xfrm>
          <a:prstGeom prst="rect">
            <a:avLst/>
          </a:prstGeom>
        </p:spPr>
      </p:pic>
      <p:pic>
        <p:nvPicPr>
          <p:cNvPr id="17" name="Immagine 16">
            <a:extLst>
              <a:ext uri="{FF2B5EF4-FFF2-40B4-BE49-F238E27FC236}">
                <a16:creationId xmlns:a16="http://schemas.microsoft.com/office/drawing/2014/main" id="{19235DC2-3174-4215-99C9-A10F81844305}"/>
              </a:ext>
            </a:extLst>
          </p:cNvPr>
          <p:cNvPicPr>
            <a:picLocks noChangeAspect="1"/>
          </p:cNvPicPr>
          <p:nvPr/>
        </p:nvPicPr>
        <p:blipFill>
          <a:blip r:embed="rId6"/>
          <a:stretch>
            <a:fillRect/>
          </a:stretch>
        </p:blipFill>
        <p:spPr>
          <a:xfrm>
            <a:off x="7165075" y="6133517"/>
            <a:ext cx="4596701" cy="354455"/>
          </a:xfrm>
          <a:prstGeom prst="rect">
            <a:avLst/>
          </a:prstGeom>
        </p:spPr>
      </p:pic>
      <p:pic>
        <p:nvPicPr>
          <p:cNvPr id="18" name="Immagine 17">
            <a:extLst>
              <a:ext uri="{FF2B5EF4-FFF2-40B4-BE49-F238E27FC236}">
                <a16:creationId xmlns:a16="http://schemas.microsoft.com/office/drawing/2014/main" id="{6E988867-BE19-461A-91E0-47EE48B77506}"/>
              </a:ext>
            </a:extLst>
          </p:cNvPr>
          <p:cNvPicPr>
            <a:picLocks noChangeAspect="1"/>
          </p:cNvPicPr>
          <p:nvPr/>
        </p:nvPicPr>
        <p:blipFill rotWithShape="1">
          <a:blip r:embed="rId7"/>
          <a:srcRect l="39540" t="64854"/>
          <a:stretch/>
        </p:blipFill>
        <p:spPr>
          <a:xfrm>
            <a:off x="6769290" y="6487972"/>
            <a:ext cx="5422710" cy="331691"/>
          </a:xfrm>
          <a:prstGeom prst="rect">
            <a:avLst/>
          </a:prstGeom>
        </p:spPr>
      </p:pic>
      <p:pic>
        <p:nvPicPr>
          <p:cNvPr id="7" name="Immagine 6">
            <a:extLst>
              <a:ext uri="{FF2B5EF4-FFF2-40B4-BE49-F238E27FC236}">
                <a16:creationId xmlns:a16="http://schemas.microsoft.com/office/drawing/2014/main" id="{984CD763-B5C9-6B45-87F6-E616BF51D5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258" y="0"/>
            <a:ext cx="4342436" cy="1483827"/>
          </a:xfrm>
          <a:prstGeom prst="rect">
            <a:avLst/>
          </a:prstGeom>
        </p:spPr>
      </p:pic>
    </p:spTree>
    <p:extLst>
      <p:ext uri="{BB962C8B-B14F-4D97-AF65-F5344CB8AC3E}">
        <p14:creationId xmlns:p14="http://schemas.microsoft.com/office/powerpoint/2010/main" val="229421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6948" y="316714"/>
            <a:ext cx="10515600" cy="1325563"/>
          </a:xfrm>
        </p:spPr>
        <p:txBody>
          <a:bodyPr/>
          <a:lstStyle/>
          <a:p>
            <a:pPr algn="ctr"/>
            <a:r>
              <a:rPr lang="it-IT" b="1" dirty="0">
                <a:latin typeface="+mn-lt"/>
              </a:rPr>
              <a:t>impiego di PCC 4 fattori ?</a:t>
            </a:r>
          </a:p>
        </p:txBody>
      </p:sp>
      <p:pic>
        <p:nvPicPr>
          <p:cNvPr id="51" name="Segnaposto contenuto 6">
            <a:extLst>
              <a:ext uri="{FF2B5EF4-FFF2-40B4-BE49-F238E27FC236}">
                <a16:creationId xmlns:a16="http://schemas.microsoft.com/office/drawing/2014/main" id="{08D1ED0F-D0BF-43E7-995A-1FD860971E2E}"/>
              </a:ext>
            </a:extLst>
          </p:cNvPr>
          <p:cNvPicPr>
            <a:picLocks noChangeAspect="1"/>
          </p:cNvPicPr>
          <p:nvPr/>
        </p:nvPicPr>
        <p:blipFill>
          <a:blip r:embed="rId3"/>
          <a:stretch>
            <a:fillRect/>
          </a:stretch>
        </p:blipFill>
        <p:spPr>
          <a:xfrm>
            <a:off x="689963" y="1813073"/>
            <a:ext cx="5724757" cy="603459"/>
          </a:xfrm>
          <a:prstGeom prst="rect">
            <a:avLst/>
          </a:prstGeom>
        </p:spPr>
      </p:pic>
      <p:pic>
        <p:nvPicPr>
          <p:cNvPr id="52" name="Immagine 51">
            <a:extLst>
              <a:ext uri="{FF2B5EF4-FFF2-40B4-BE49-F238E27FC236}">
                <a16:creationId xmlns:a16="http://schemas.microsoft.com/office/drawing/2014/main" id="{DF757ECB-F58C-4406-A65C-04B963A079C1}"/>
              </a:ext>
            </a:extLst>
          </p:cNvPr>
          <p:cNvPicPr>
            <a:picLocks noChangeAspect="1"/>
          </p:cNvPicPr>
          <p:nvPr/>
        </p:nvPicPr>
        <p:blipFill>
          <a:blip r:embed="rId4"/>
          <a:stretch>
            <a:fillRect/>
          </a:stretch>
        </p:blipFill>
        <p:spPr>
          <a:xfrm>
            <a:off x="647101" y="2424105"/>
            <a:ext cx="5460023" cy="517999"/>
          </a:xfrm>
          <a:prstGeom prst="rect">
            <a:avLst/>
          </a:prstGeom>
        </p:spPr>
      </p:pic>
      <p:sp>
        <p:nvSpPr>
          <p:cNvPr id="16" name="CasellaDiTesto 15"/>
          <p:cNvSpPr txBox="1"/>
          <p:nvPr/>
        </p:nvSpPr>
        <p:spPr>
          <a:xfrm>
            <a:off x="471873" y="3803097"/>
            <a:ext cx="9033681" cy="1384995"/>
          </a:xfrm>
          <a:prstGeom prst="rect">
            <a:avLst/>
          </a:prstGeom>
          <a:noFill/>
        </p:spPr>
        <p:txBody>
          <a:bodyPr wrap="square" rtlCol="0">
            <a:spAutoFit/>
          </a:bodyPr>
          <a:lstStyle/>
          <a:p>
            <a:r>
              <a:rPr lang="it-IT" sz="2800" b="1" dirty="0"/>
              <a:t>Concentrato di Fattori della Coagulazione vit K dipendenti:</a:t>
            </a:r>
          </a:p>
          <a:p>
            <a:pPr marL="342900" indent="-342900">
              <a:buAutoNum type="arabicParenR"/>
            </a:pPr>
            <a:r>
              <a:rPr lang="it-IT" sz="2800" b="1" dirty="0"/>
              <a:t>Fattori II  IX  X</a:t>
            </a:r>
          </a:p>
          <a:p>
            <a:pPr marL="342900" indent="-342900">
              <a:buAutoNum type="arabicParenR"/>
            </a:pPr>
            <a:r>
              <a:rPr lang="it-IT" sz="2800" b="1" dirty="0">
                <a:solidFill>
                  <a:schemeClr val="accent6">
                    <a:lumMod val="75000"/>
                  </a:schemeClr>
                </a:solidFill>
              </a:rPr>
              <a:t>Fattori II VII IX X </a:t>
            </a:r>
            <a:r>
              <a:rPr lang="it-IT" sz="2800" b="1" dirty="0"/>
              <a:t>(</a:t>
            </a:r>
            <a:r>
              <a:rPr lang="it-IT" sz="2800" b="1" dirty="0">
                <a:solidFill>
                  <a:srgbClr val="FF0000"/>
                </a:solidFill>
              </a:rPr>
              <a:t>VII non attivato</a:t>
            </a:r>
            <a:r>
              <a:rPr lang="it-IT" sz="2800" b="1" dirty="0"/>
              <a:t>)</a:t>
            </a:r>
            <a:endParaRPr lang="it-IT" sz="2800" b="1" dirty="0">
              <a:solidFill>
                <a:schemeClr val="accent6">
                  <a:lumMod val="75000"/>
                </a:schemeClr>
              </a:solidFill>
            </a:endParaRPr>
          </a:p>
        </p:txBody>
      </p:sp>
      <p:sp>
        <p:nvSpPr>
          <p:cNvPr id="17" name="Rettangolo 16"/>
          <p:cNvSpPr/>
          <p:nvPr/>
        </p:nvSpPr>
        <p:spPr>
          <a:xfrm>
            <a:off x="471873" y="1750722"/>
            <a:ext cx="5810481" cy="1324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396" name="Picture 60"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1277" y="177358"/>
            <a:ext cx="37147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4398" name="Picture 62" descr="Risultati immagini per confidex trattamento emorragia post part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9226" y="2727278"/>
            <a:ext cx="2751612" cy="183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2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985902" y="-108243"/>
            <a:ext cx="11646435" cy="1046922"/>
          </a:xfrm>
        </p:spPr>
        <p:txBody>
          <a:bodyPr>
            <a:normAutofit/>
          </a:bodyPr>
          <a:lstStyle/>
          <a:p>
            <a:r>
              <a:rPr lang="it-IT" altLang="it-IT" sz="4000" b="1" cap="all" dirty="0">
                <a:solidFill>
                  <a:schemeClr val="accent6">
                    <a:lumMod val="75000"/>
                  </a:schemeClr>
                </a:solidFill>
                <a:latin typeface="Arial" panose="020B0604020202020204" pitchFamily="34" charset="0"/>
                <a:cs typeface="Arial" panose="020B0604020202020204" pitchFamily="34" charset="0"/>
              </a:rPr>
              <a:t>Protocollo Pescara Gestione PPH </a:t>
            </a:r>
            <a:endParaRPr lang="it-IT" altLang="it-IT" b="1" cap="all" dirty="0">
              <a:solidFill>
                <a:schemeClr val="accent6">
                  <a:lumMod val="75000"/>
                </a:schemeClr>
              </a:solidFill>
              <a:ea typeface="ＭＳ Ｐゴシック" panose="020B0600070205080204" pitchFamily="34" charset="-128"/>
            </a:endParaRPr>
          </a:p>
        </p:txBody>
      </p:sp>
      <p:sp>
        <p:nvSpPr>
          <p:cNvPr id="46083" name="Segnaposto contenuto 2"/>
          <p:cNvSpPr>
            <a:spLocks noGrp="1"/>
          </p:cNvSpPr>
          <p:nvPr>
            <p:ph idx="1"/>
          </p:nvPr>
        </p:nvSpPr>
        <p:spPr>
          <a:xfrm>
            <a:off x="105621" y="924945"/>
            <a:ext cx="10212086" cy="4345056"/>
          </a:xfrm>
        </p:spPr>
        <p:txBody>
          <a:bodyPr>
            <a:normAutofit/>
          </a:bodyPr>
          <a:lstStyle/>
          <a:p>
            <a:pPr>
              <a:buFont typeface="Arial" panose="020B0604020202020204" pitchFamily="34" charset="0"/>
              <a:buNone/>
            </a:pPr>
            <a:r>
              <a:rPr lang="it-IT" altLang="it-IT" b="1" dirty="0">
                <a:solidFill>
                  <a:srgbClr val="002060"/>
                </a:solidFill>
                <a:ea typeface="ＭＳ Ｐゴシック" panose="020B0600070205080204" pitchFamily="34" charset="-128"/>
                <a:cs typeface="Arial" panose="020B0604020202020204" pitchFamily="34" charset="0"/>
              </a:rPr>
              <a:t> </a:t>
            </a:r>
            <a:r>
              <a:rPr lang="it-IT" altLang="it-IT" sz="3600" b="1" dirty="0">
                <a:solidFill>
                  <a:srgbClr val="002060"/>
                </a:solidFill>
                <a:ea typeface="ＭＳ Ｐゴシック" panose="020B0600070205080204" pitchFamily="34" charset="-128"/>
                <a:cs typeface="Arial" panose="020B0604020202020204" pitchFamily="34" charset="0"/>
              </a:rPr>
              <a:t> </a:t>
            </a:r>
            <a:r>
              <a:rPr lang="it-IT" altLang="it-IT" sz="3200" b="1"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PROCEDURE</a:t>
            </a:r>
            <a:endParaRPr lang="it-IT" altLang="it-IT" sz="3200" dirty="0">
              <a:solidFill>
                <a:srgbClr val="DBEEF4"/>
              </a:solidFill>
              <a:latin typeface="Arial" panose="020B0604020202020204" pitchFamily="34" charset="0"/>
              <a:ea typeface="ＭＳ Ｐゴシック" panose="020B0600070205080204" pitchFamily="34" charset="-128"/>
              <a:cs typeface="Arial" panose="020B0604020202020204" pitchFamily="34" charset="0"/>
            </a:endParaRP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Valutare le perdite </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Identificare la causa del sanguinamento</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Iniziare il trattamento: mantenere la contrattilità uterina (terapia farmacologica di prima linea), </a:t>
            </a:r>
          </a:p>
          <a:p>
            <a:pPr marL="0" indent="0">
              <a:buNone/>
            </a:pPr>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    praticare le  manovre chirurgiche necessarie e allertare la sala operatoria</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Prendere uno o due accessi venosi di grosso calibro, catetere vescicale</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Iniziare rianimazione volemica</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Effettuare prelievi urgenti per emocromo, coagulazione completa, EGA, emogruppo e prove crociate (qualora non presenti).</a:t>
            </a:r>
          </a:p>
          <a:p>
            <a:r>
              <a:rPr lang="it-IT" altLang="it-IT" sz="1800" dirty="0">
                <a:solidFill>
                  <a:srgbClr val="000066"/>
                </a:solidFill>
                <a:latin typeface="Arial" panose="020B0604020202020204" pitchFamily="34" charset="0"/>
                <a:ea typeface="ＭＳ Ｐゴシック" panose="020B0600070205080204" pitchFamily="34" charset="-128"/>
                <a:cs typeface="Arial" panose="020B0604020202020204" pitchFamily="34" charset="0"/>
              </a:rPr>
              <a:t>Richiedere emazie concentrate definendo il livello di urgenza</a:t>
            </a:r>
          </a:p>
          <a:p>
            <a:endParaRPr lang="it-IT" altLang="it-IT" sz="2000" dirty="0">
              <a:ea typeface="ＭＳ Ｐゴシック" panose="020B0600070205080204" pitchFamily="34" charset="-128"/>
            </a:endParaRPr>
          </a:p>
        </p:txBody>
      </p:sp>
      <p:pic>
        <p:nvPicPr>
          <p:cNvPr id="4" name="Immagine 3">
            <a:extLst>
              <a:ext uri="{FF2B5EF4-FFF2-40B4-BE49-F238E27FC236}">
                <a16:creationId xmlns:a16="http://schemas.microsoft.com/office/drawing/2014/main" id="{E68FB6F2-53A7-4BDE-BA4A-2E5DFDDB0069}"/>
              </a:ext>
            </a:extLst>
          </p:cNvPr>
          <p:cNvPicPr>
            <a:picLocks noChangeAspect="1"/>
          </p:cNvPicPr>
          <p:nvPr/>
        </p:nvPicPr>
        <p:blipFill>
          <a:blip r:embed="rId2"/>
          <a:stretch>
            <a:fillRect/>
          </a:stretch>
        </p:blipFill>
        <p:spPr>
          <a:xfrm>
            <a:off x="1516188" y="5340205"/>
            <a:ext cx="9954597" cy="1329989"/>
          </a:xfrm>
          <a:prstGeom prst="rect">
            <a:avLst/>
          </a:prstGeom>
          <a:ln>
            <a:solidFill>
              <a:srgbClr val="FF0000"/>
            </a:solidFill>
          </a:ln>
        </p:spPr>
      </p:pic>
      <p:pic>
        <p:nvPicPr>
          <p:cNvPr id="9" name="Immagine 1">
            <a:extLst>
              <a:ext uri="{FF2B5EF4-FFF2-40B4-BE49-F238E27FC236}">
                <a16:creationId xmlns:a16="http://schemas.microsoft.com/office/drawing/2014/main" id="{ED49EDC7-8398-48AB-9A1F-4B79140FFB9E}"/>
              </a:ext>
            </a:extLst>
          </p:cNvPr>
          <p:cNvPicPr>
            <a:picLocks noChangeAspect="1"/>
          </p:cNvPicPr>
          <p:nvPr/>
        </p:nvPicPr>
        <p:blipFill>
          <a:blip r:embed="rId3" cstate="print">
            <a:extLst>
              <a:ext uri="{28A0092B-C50C-407E-A947-70E740481C1C}">
                <a14:useLocalDpi xmlns:a14="http://schemas.microsoft.com/office/drawing/2010/main" val="0"/>
              </a:ext>
            </a:extLst>
          </a:blip>
          <a:srcRect l="20116" t="28345" r="16794" b="5704"/>
          <a:stretch>
            <a:fillRect/>
          </a:stretch>
        </p:blipFill>
        <p:spPr bwMode="auto">
          <a:xfrm>
            <a:off x="10003807" y="1008883"/>
            <a:ext cx="1764397" cy="120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633" y="136027"/>
            <a:ext cx="648269" cy="607752"/>
          </a:xfrm>
          <a:prstGeom prst="rect">
            <a:avLst/>
          </a:prstGeom>
        </p:spPr>
      </p:pic>
    </p:spTree>
    <p:extLst>
      <p:ext uri="{BB962C8B-B14F-4D97-AF65-F5344CB8AC3E}">
        <p14:creationId xmlns:p14="http://schemas.microsoft.com/office/powerpoint/2010/main" val="1458824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CF5B68-7827-4962-A059-92B30BDE4E90}"/>
              </a:ext>
            </a:extLst>
          </p:cNvPr>
          <p:cNvSpPr>
            <a:spLocks noGrp="1"/>
          </p:cNvSpPr>
          <p:nvPr>
            <p:ph type="title"/>
          </p:nvPr>
        </p:nvSpPr>
        <p:spPr>
          <a:xfrm>
            <a:off x="1220144" y="196459"/>
            <a:ext cx="10515600" cy="1325563"/>
          </a:xfrm>
        </p:spPr>
        <p:txBody>
          <a:bodyPr/>
          <a:lstStyle/>
          <a:p>
            <a:pPr algn="ctr"/>
            <a:r>
              <a:rPr lang="it-IT" b="1" dirty="0">
                <a:solidFill>
                  <a:srgbClr val="00B050"/>
                </a:solidFill>
                <a:latin typeface="+mn-lt"/>
              </a:rPr>
              <a:t>Emorragia perdita tra 500-1000 ml</a:t>
            </a:r>
            <a:br>
              <a:rPr lang="it-IT" b="1" dirty="0">
                <a:solidFill>
                  <a:srgbClr val="00B050"/>
                </a:solidFill>
                <a:latin typeface="+mn-lt"/>
              </a:rPr>
            </a:br>
            <a:r>
              <a:rPr lang="it-IT" b="1" dirty="0">
                <a:solidFill>
                  <a:srgbClr val="00B050"/>
                </a:solidFill>
                <a:latin typeface="+mn-lt"/>
              </a:rPr>
              <a:t>senza segni clinici di shock</a:t>
            </a:r>
          </a:p>
        </p:txBody>
      </p:sp>
      <p:sp>
        <p:nvSpPr>
          <p:cNvPr id="3" name="Segnaposto contenuto 2">
            <a:extLst>
              <a:ext uri="{FF2B5EF4-FFF2-40B4-BE49-F238E27FC236}">
                <a16:creationId xmlns:a16="http://schemas.microsoft.com/office/drawing/2014/main" id="{C5955CBA-AAC5-47E1-99DF-2AECA8A01EA7}"/>
              </a:ext>
            </a:extLst>
          </p:cNvPr>
          <p:cNvSpPr>
            <a:spLocks noGrp="1"/>
          </p:cNvSpPr>
          <p:nvPr>
            <p:ph idx="1"/>
          </p:nvPr>
        </p:nvSpPr>
        <p:spPr>
          <a:xfrm>
            <a:off x="0" y="2538502"/>
            <a:ext cx="12192000" cy="4351338"/>
          </a:xfrm>
        </p:spPr>
        <p:txBody>
          <a:bodyPr/>
          <a:lstStyle/>
          <a:p>
            <a:r>
              <a:rPr lang="it-IT" sz="2400" dirty="0"/>
              <a:t>Valutare perdite ematiche</a:t>
            </a:r>
          </a:p>
          <a:p>
            <a:r>
              <a:rPr lang="it-IT" sz="2400" dirty="0"/>
              <a:t>Valutare FR somministrare O2</a:t>
            </a:r>
          </a:p>
          <a:p>
            <a:r>
              <a:rPr lang="it-IT" sz="2400" dirty="0"/>
              <a:t>Monitorare PA, FC, SpO2, TC֯</a:t>
            </a:r>
          </a:p>
          <a:p>
            <a:r>
              <a:rPr lang="it-IT" sz="2400" dirty="0"/>
              <a:t>Catetere vescicale</a:t>
            </a:r>
          </a:p>
          <a:p>
            <a:r>
              <a:rPr lang="it-IT" sz="2400" dirty="0"/>
              <a:t>2 accessi venosi (18G, 16G)</a:t>
            </a:r>
          </a:p>
          <a:p>
            <a:r>
              <a:rPr lang="it-IT" sz="2400" dirty="0"/>
              <a:t>Prelievi ematici urgenti </a:t>
            </a:r>
          </a:p>
          <a:p>
            <a:r>
              <a:rPr lang="it-IT" sz="2400" dirty="0"/>
              <a:t>Considerare EGA</a:t>
            </a:r>
          </a:p>
          <a:p>
            <a:r>
              <a:rPr lang="it-IT" sz="2400" dirty="0"/>
              <a:t>Considerare richiesta di emocomponenti</a:t>
            </a:r>
          </a:p>
          <a:p>
            <a:r>
              <a:rPr lang="it-IT" sz="2400" dirty="0"/>
              <a:t>Evitare ipotermia acidosi</a:t>
            </a:r>
          </a:p>
          <a:p>
            <a:endParaRPr lang="it-IT" dirty="0"/>
          </a:p>
          <a:p>
            <a:endParaRPr lang="it-IT" dirty="0"/>
          </a:p>
        </p:txBody>
      </p:sp>
      <p:pic>
        <p:nvPicPr>
          <p:cNvPr id="4" name="Immagine 3">
            <a:extLst>
              <a:ext uri="{FF2B5EF4-FFF2-40B4-BE49-F238E27FC236}">
                <a16:creationId xmlns:a16="http://schemas.microsoft.com/office/drawing/2014/main" id="{18B06551-20AC-4FEE-BBF0-E85AFBE39308}"/>
              </a:ext>
            </a:extLst>
          </p:cNvPr>
          <p:cNvPicPr>
            <a:picLocks noChangeAspect="1"/>
          </p:cNvPicPr>
          <p:nvPr/>
        </p:nvPicPr>
        <p:blipFill>
          <a:blip r:embed="rId2" cstate="print"/>
          <a:stretch>
            <a:fillRect/>
          </a:stretch>
        </p:blipFill>
        <p:spPr>
          <a:xfrm>
            <a:off x="10765530" y="1871"/>
            <a:ext cx="1426470" cy="1109477"/>
          </a:xfrm>
          <a:prstGeom prst="rect">
            <a:avLst/>
          </a:prstGeom>
        </p:spPr>
      </p:pic>
      <p:sp>
        <p:nvSpPr>
          <p:cNvPr id="5" name="CasellaDiTesto 4">
            <a:extLst>
              <a:ext uri="{FF2B5EF4-FFF2-40B4-BE49-F238E27FC236}">
                <a16:creationId xmlns:a16="http://schemas.microsoft.com/office/drawing/2014/main" id="{7AF34B7D-099A-49E3-9FB9-D7809DB4CDD7}"/>
              </a:ext>
            </a:extLst>
          </p:cNvPr>
          <p:cNvSpPr txBox="1"/>
          <p:nvPr/>
        </p:nvSpPr>
        <p:spPr>
          <a:xfrm>
            <a:off x="3737114" y="1633192"/>
            <a:ext cx="4492486" cy="1200329"/>
          </a:xfrm>
          <a:prstGeom prst="rect">
            <a:avLst/>
          </a:prstGeom>
          <a:noFill/>
        </p:spPr>
        <p:txBody>
          <a:bodyPr wrap="square" rtlCol="0">
            <a:spAutoFit/>
          </a:bodyPr>
          <a:lstStyle/>
          <a:p>
            <a:pPr algn="ctr"/>
            <a:r>
              <a:rPr lang="it-IT" sz="2400" b="1" dirty="0">
                <a:solidFill>
                  <a:srgbClr val="0070C0"/>
                </a:solidFill>
              </a:rPr>
              <a:t>CHIAMARE AIUTO</a:t>
            </a:r>
          </a:p>
          <a:p>
            <a:pPr algn="ctr"/>
            <a:r>
              <a:rPr lang="it-IT" sz="2400" b="1" dirty="0">
                <a:solidFill>
                  <a:srgbClr val="0070C0"/>
                </a:solidFill>
              </a:rPr>
              <a:t>ostetrica ginecologo </a:t>
            </a:r>
          </a:p>
          <a:p>
            <a:pPr algn="ctr"/>
            <a:r>
              <a:rPr lang="it-IT" sz="2400" b="1" dirty="0">
                <a:solidFill>
                  <a:srgbClr val="0070C0"/>
                </a:solidFill>
              </a:rPr>
              <a:t>(ev. anestesista rianimatore)</a:t>
            </a:r>
          </a:p>
        </p:txBody>
      </p:sp>
      <p:sp>
        <p:nvSpPr>
          <p:cNvPr id="6" name="Parentesi graffa aperta 5">
            <a:extLst>
              <a:ext uri="{FF2B5EF4-FFF2-40B4-BE49-F238E27FC236}">
                <a16:creationId xmlns:a16="http://schemas.microsoft.com/office/drawing/2014/main" id="{EA8D3D4C-2334-4004-BD3E-DE215A7B1BA0}"/>
              </a:ext>
            </a:extLst>
          </p:cNvPr>
          <p:cNvSpPr/>
          <p:nvPr/>
        </p:nvSpPr>
        <p:spPr>
          <a:xfrm>
            <a:off x="3436521" y="4333740"/>
            <a:ext cx="1372721" cy="1473915"/>
          </a:xfrm>
          <a:prstGeom prst="leftBrace">
            <a:avLst>
              <a:gd name="adj1" fmla="val 8333"/>
              <a:gd name="adj2" fmla="val 4908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313B12C8-D5C0-4A40-A589-EB0FBC8BA04E}"/>
              </a:ext>
            </a:extLst>
          </p:cNvPr>
          <p:cNvSpPr txBox="1"/>
          <p:nvPr/>
        </p:nvSpPr>
        <p:spPr>
          <a:xfrm>
            <a:off x="4336059" y="4470532"/>
            <a:ext cx="2810328" cy="1200329"/>
          </a:xfrm>
          <a:prstGeom prst="rect">
            <a:avLst/>
          </a:prstGeom>
          <a:noFill/>
        </p:spPr>
        <p:txBody>
          <a:bodyPr wrap="square" rtlCol="0">
            <a:spAutoFit/>
          </a:bodyPr>
          <a:lstStyle/>
          <a:p>
            <a:r>
              <a:rPr lang="it-IT" sz="2400" dirty="0"/>
              <a:t>Gruppo sanguigno </a:t>
            </a:r>
          </a:p>
          <a:p>
            <a:r>
              <a:rPr lang="it-IT" sz="2400" dirty="0"/>
              <a:t>Emocromo</a:t>
            </a:r>
          </a:p>
          <a:p>
            <a:r>
              <a:rPr lang="it-IT" sz="2400" dirty="0"/>
              <a:t>PT PTT fibrinogeno</a:t>
            </a:r>
          </a:p>
        </p:txBody>
      </p:sp>
      <p:sp>
        <p:nvSpPr>
          <p:cNvPr id="8" name="CasellaDiTesto 7">
            <a:extLst>
              <a:ext uri="{FF2B5EF4-FFF2-40B4-BE49-F238E27FC236}">
                <a16:creationId xmlns:a16="http://schemas.microsoft.com/office/drawing/2014/main" id="{D9041F3F-6BA7-49AE-95F2-D5EDCDC5BBA1}"/>
              </a:ext>
            </a:extLst>
          </p:cNvPr>
          <p:cNvSpPr txBox="1"/>
          <p:nvPr/>
        </p:nvSpPr>
        <p:spPr>
          <a:xfrm>
            <a:off x="7968483" y="1825351"/>
            <a:ext cx="4324153" cy="4524315"/>
          </a:xfrm>
          <a:prstGeom prst="rect">
            <a:avLst/>
          </a:prstGeom>
          <a:noFill/>
        </p:spPr>
        <p:txBody>
          <a:bodyPr wrap="square" rtlCol="0">
            <a:spAutoFit/>
          </a:bodyPr>
          <a:lstStyle/>
          <a:p>
            <a:pPr algn="ctr"/>
            <a:r>
              <a:rPr lang="it-IT" sz="2400" b="1" dirty="0">
                <a:solidFill>
                  <a:srgbClr val="0070C0"/>
                </a:solidFill>
              </a:rPr>
              <a:t>RICERCA CAUSE:</a:t>
            </a:r>
            <a:endParaRPr lang="it-IT" sz="2400" b="1" dirty="0"/>
          </a:p>
          <a:p>
            <a:pPr algn="ctr"/>
            <a:r>
              <a:rPr lang="it-IT" sz="2400" b="1" dirty="0"/>
              <a:t>REGOLA DELE 4T</a:t>
            </a:r>
          </a:p>
          <a:p>
            <a:r>
              <a:rPr lang="it-IT" sz="2400" dirty="0"/>
              <a:t>-Tono</a:t>
            </a:r>
          </a:p>
          <a:p>
            <a:r>
              <a:rPr lang="it-IT" sz="2400" dirty="0"/>
              <a:t>-Trauma </a:t>
            </a:r>
          </a:p>
          <a:p>
            <a:r>
              <a:rPr lang="it-IT" sz="2400" dirty="0"/>
              <a:t>-Tessuto</a:t>
            </a:r>
          </a:p>
          <a:p>
            <a:r>
              <a:rPr lang="it-IT" sz="2400" dirty="0"/>
              <a:t>-Trombina</a:t>
            </a:r>
          </a:p>
          <a:p>
            <a:r>
              <a:rPr lang="it-IT" sz="2400" dirty="0"/>
              <a:t>Causa sconosciuta:</a:t>
            </a:r>
          </a:p>
          <a:p>
            <a:pPr marL="285750" indent="-285750">
              <a:buFont typeface="Arial" panose="020B0604020202020204" pitchFamily="34" charset="0"/>
              <a:buChar char="•"/>
            </a:pPr>
            <a:r>
              <a:rPr lang="it-IT" sz="2400" dirty="0"/>
              <a:t>Rottura/inversione uterina</a:t>
            </a:r>
          </a:p>
          <a:p>
            <a:pPr marL="285750" indent="-285750">
              <a:buFont typeface="Arial" panose="020B0604020202020204" pitchFamily="34" charset="0"/>
              <a:buChar char="•"/>
            </a:pPr>
            <a:r>
              <a:rPr lang="it-IT" sz="2400" dirty="0"/>
              <a:t>Emorragia non evidente emoperitoneo</a:t>
            </a:r>
          </a:p>
          <a:p>
            <a:pPr marL="285750" indent="-285750">
              <a:buFont typeface="Arial" panose="020B0604020202020204" pitchFamily="34" charset="0"/>
              <a:buChar char="•"/>
            </a:pPr>
            <a:r>
              <a:rPr lang="it-IT" sz="2400" dirty="0"/>
              <a:t>Cause non genitali (rottura epatica/splenica) </a:t>
            </a:r>
          </a:p>
        </p:txBody>
      </p:sp>
      <p:sp>
        <p:nvSpPr>
          <p:cNvPr id="9" name="CasellaDiTesto 8">
            <a:extLst>
              <a:ext uri="{FF2B5EF4-FFF2-40B4-BE49-F238E27FC236}">
                <a16:creationId xmlns:a16="http://schemas.microsoft.com/office/drawing/2014/main" id="{9B4AAD53-DD5C-4D81-BF10-56BD95AA83BC}"/>
              </a:ext>
            </a:extLst>
          </p:cNvPr>
          <p:cNvSpPr txBox="1"/>
          <p:nvPr/>
        </p:nvSpPr>
        <p:spPr>
          <a:xfrm>
            <a:off x="250018" y="1895911"/>
            <a:ext cx="3655429" cy="461665"/>
          </a:xfrm>
          <a:prstGeom prst="rect">
            <a:avLst/>
          </a:prstGeom>
          <a:noFill/>
        </p:spPr>
        <p:txBody>
          <a:bodyPr wrap="square" rtlCol="0">
            <a:spAutoFit/>
          </a:bodyPr>
          <a:lstStyle/>
          <a:p>
            <a:pPr algn="ctr"/>
            <a:r>
              <a:rPr lang="it-IT" sz="2400" b="1" dirty="0">
                <a:solidFill>
                  <a:srgbClr val="0070C0"/>
                </a:solidFill>
              </a:rPr>
              <a:t>MONITORAGGIO </a:t>
            </a:r>
          </a:p>
        </p:txBody>
      </p:sp>
      <p:sp>
        <p:nvSpPr>
          <p:cNvPr id="10" name="Esplosione: 14 punte 9">
            <a:extLst>
              <a:ext uri="{FF2B5EF4-FFF2-40B4-BE49-F238E27FC236}">
                <a16:creationId xmlns:a16="http://schemas.microsoft.com/office/drawing/2014/main" id="{84C89B82-E899-40ED-B722-337F78C73FAC}"/>
              </a:ext>
            </a:extLst>
          </p:cNvPr>
          <p:cNvSpPr/>
          <p:nvPr/>
        </p:nvSpPr>
        <p:spPr>
          <a:xfrm>
            <a:off x="-112644" y="-22046"/>
            <a:ext cx="2518219" cy="1786597"/>
          </a:xfrm>
          <a:prstGeom prst="irregularSeal2">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1B9D4420-03FF-4C45-AA74-DD61404B6E32}"/>
              </a:ext>
            </a:extLst>
          </p:cNvPr>
          <p:cNvSpPr txBox="1"/>
          <p:nvPr/>
        </p:nvSpPr>
        <p:spPr>
          <a:xfrm>
            <a:off x="456256" y="433817"/>
            <a:ext cx="1380418" cy="830997"/>
          </a:xfrm>
          <a:prstGeom prst="rect">
            <a:avLst/>
          </a:prstGeom>
          <a:noFill/>
        </p:spPr>
        <p:txBody>
          <a:bodyPr wrap="square" rtlCol="0">
            <a:spAutoFit/>
          </a:bodyPr>
          <a:lstStyle/>
          <a:p>
            <a:pPr algn="ctr"/>
            <a:r>
              <a:rPr lang="it-IT" sz="2400" b="1" dirty="0"/>
              <a:t>PPH</a:t>
            </a:r>
          </a:p>
          <a:p>
            <a:pPr algn="ctr"/>
            <a:r>
              <a:rPr lang="it-IT" sz="2400" b="1" dirty="0"/>
              <a:t>BUNDLE</a:t>
            </a:r>
          </a:p>
        </p:txBody>
      </p:sp>
    </p:spTree>
    <p:extLst>
      <p:ext uri="{BB962C8B-B14F-4D97-AF65-F5344CB8AC3E}">
        <p14:creationId xmlns:p14="http://schemas.microsoft.com/office/powerpoint/2010/main" val="1515316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9B9117-A23C-4AB9-8B93-EB184781B520}"/>
              </a:ext>
            </a:extLst>
          </p:cNvPr>
          <p:cNvSpPr>
            <a:spLocks noGrp="1"/>
          </p:cNvSpPr>
          <p:nvPr>
            <p:ph type="title"/>
          </p:nvPr>
        </p:nvSpPr>
        <p:spPr>
          <a:xfrm>
            <a:off x="454231" y="359574"/>
            <a:ext cx="10515600" cy="1325563"/>
          </a:xfrm>
        </p:spPr>
        <p:txBody>
          <a:bodyPr/>
          <a:lstStyle/>
          <a:p>
            <a:pPr algn="ctr"/>
            <a:r>
              <a:rPr lang="it-IT" b="1" dirty="0">
                <a:solidFill>
                  <a:srgbClr val="00B050"/>
                </a:solidFill>
                <a:latin typeface="+mn-lt"/>
              </a:rPr>
              <a:t>Emorragia maggiore superiore a 1000ml</a:t>
            </a:r>
            <a:br>
              <a:rPr lang="it-IT" b="1" dirty="0">
                <a:solidFill>
                  <a:srgbClr val="00B050"/>
                </a:solidFill>
                <a:latin typeface="+mn-lt"/>
              </a:rPr>
            </a:br>
            <a:r>
              <a:rPr lang="it-IT" b="1" dirty="0">
                <a:solidFill>
                  <a:srgbClr val="00B050"/>
                </a:solidFill>
                <a:latin typeface="+mn-lt"/>
              </a:rPr>
              <a:t>controllata</a:t>
            </a:r>
          </a:p>
        </p:txBody>
      </p:sp>
      <p:pic>
        <p:nvPicPr>
          <p:cNvPr id="4" name="Segnaposto contenuto 3">
            <a:extLst>
              <a:ext uri="{FF2B5EF4-FFF2-40B4-BE49-F238E27FC236}">
                <a16:creationId xmlns:a16="http://schemas.microsoft.com/office/drawing/2014/main" id="{A261EC4A-BEA7-4105-8DB9-77302337F8EA}"/>
              </a:ext>
            </a:extLst>
          </p:cNvPr>
          <p:cNvPicPr>
            <a:picLocks noGrp="1" noChangeAspect="1"/>
          </p:cNvPicPr>
          <p:nvPr>
            <p:ph idx="1"/>
          </p:nvPr>
        </p:nvPicPr>
        <p:blipFill>
          <a:blip r:embed="rId3" cstate="print"/>
          <a:stretch>
            <a:fillRect/>
          </a:stretch>
        </p:blipFill>
        <p:spPr>
          <a:xfrm>
            <a:off x="10755085" y="215901"/>
            <a:ext cx="1436915" cy="1117600"/>
          </a:xfrm>
          <a:prstGeom prst="rect">
            <a:avLst/>
          </a:prstGeom>
        </p:spPr>
      </p:pic>
      <p:pic>
        <p:nvPicPr>
          <p:cNvPr id="5" name="Immagine 4">
            <a:extLst>
              <a:ext uri="{FF2B5EF4-FFF2-40B4-BE49-F238E27FC236}">
                <a16:creationId xmlns:a16="http://schemas.microsoft.com/office/drawing/2014/main" id="{3F457E13-8399-4DD0-AAD6-2CE57D3B0C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482" t="47174" r="13327" b="9028"/>
          <a:stretch/>
        </p:blipFill>
        <p:spPr>
          <a:xfrm>
            <a:off x="8818127" y="2638626"/>
            <a:ext cx="798875" cy="971041"/>
          </a:xfrm>
          <a:prstGeom prst="rect">
            <a:avLst/>
          </a:prstGeom>
        </p:spPr>
      </p:pic>
      <p:sp>
        <p:nvSpPr>
          <p:cNvPr id="6" name="CasellaDiTesto 5">
            <a:extLst>
              <a:ext uri="{FF2B5EF4-FFF2-40B4-BE49-F238E27FC236}">
                <a16:creationId xmlns:a16="http://schemas.microsoft.com/office/drawing/2014/main" id="{72FCA19A-4F7C-4A38-B4EE-E70DB4F5DBC4}"/>
              </a:ext>
            </a:extLst>
          </p:cNvPr>
          <p:cNvSpPr txBox="1"/>
          <p:nvPr/>
        </p:nvSpPr>
        <p:spPr>
          <a:xfrm>
            <a:off x="135755" y="2931940"/>
            <a:ext cx="6124368" cy="2677656"/>
          </a:xfrm>
          <a:prstGeom prst="rect">
            <a:avLst/>
          </a:prstGeom>
          <a:noFill/>
        </p:spPr>
        <p:txBody>
          <a:bodyPr wrap="square" rtlCol="0">
            <a:spAutoFit/>
          </a:bodyPr>
          <a:lstStyle/>
          <a:p>
            <a:pPr marL="285750" indent="-285750">
              <a:buFont typeface="Arial" panose="020B0604020202020204" pitchFamily="34" charset="0"/>
              <a:buChar char="•"/>
            </a:pPr>
            <a:r>
              <a:rPr lang="it-IT" sz="2400" dirty="0"/>
              <a:t>2 accessi venosi</a:t>
            </a:r>
          </a:p>
          <a:p>
            <a:pPr marL="285750" indent="-285750">
              <a:buFont typeface="Arial" panose="020B0604020202020204" pitchFamily="34" charset="0"/>
              <a:buChar char="•"/>
            </a:pPr>
            <a:r>
              <a:rPr lang="it-IT" sz="2400" dirty="0"/>
              <a:t>Prelievo ematico urgente</a:t>
            </a:r>
          </a:p>
          <a:p>
            <a:pPr marL="285750" indent="-285750">
              <a:buFont typeface="Arial" panose="020B0604020202020204" pitchFamily="34" charset="0"/>
              <a:buChar char="•"/>
            </a:pPr>
            <a:r>
              <a:rPr lang="it-IT" sz="2400" dirty="0">
                <a:solidFill>
                  <a:srgbClr val="FF0000"/>
                </a:solidFill>
              </a:rPr>
              <a:t>EGA</a:t>
            </a:r>
          </a:p>
          <a:p>
            <a:pPr marL="285750" indent="-285750">
              <a:buFont typeface="Arial" panose="020B0604020202020204" pitchFamily="34" charset="0"/>
              <a:buChar char="•"/>
            </a:pPr>
            <a:r>
              <a:rPr lang="it-IT" sz="2400" dirty="0">
                <a:solidFill>
                  <a:srgbClr val="FF0000"/>
                </a:solidFill>
              </a:rPr>
              <a:t>Inviare richiesta per 2 GRC</a:t>
            </a:r>
            <a:endParaRPr lang="it-IT" sz="2000" dirty="0"/>
          </a:p>
          <a:p>
            <a:pPr marL="342900" indent="-342900">
              <a:buFont typeface="Arial" panose="020B0604020202020204" pitchFamily="34" charset="0"/>
              <a:buChar char="•"/>
            </a:pPr>
            <a:r>
              <a:rPr lang="it-IT" sz="2400" dirty="0">
                <a:solidFill>
                  <a:srgbClr val="FF0000"/>
                </a:solidFill>
              </a:rPr>
              <a:t>Ac. Tranexamico 1gr</a:t>
            </a:r>
          </a:p>
          <a:p>
            <a:pPr marL="285750" indent="-285750">
              <a:buFont typeface="Arial" panose="020B0604020202020204" pitchFamily="34" charset="0"/>
              <a:buChar char="•"/>
            </a:pPr>
            <a:r>
              <a:rPr lang="it-IT" sz="2400" dirty="0"/>
              <a:t>Evitare ipotermia, acidosi,</a:t>
            </a:r>
          </a:p>
          <a:p>
            <a:r>
              <a:rPr lang="it-IT" sz="2400" dirty="0"/>
              <a:t>    desaturazione</a:t>
            </a:r>
          </a:p>
        </p:txBody>
      </p:sp>
      <p:sp>
        <p:nvSpPr>
          <p:cNvPr id="7" name="CasellaDiTesto 6">
            <a:extLst>
              <a:ext uri="{FF2B5EF4-FFF2-40B4-BE49-F238E27FC236}">
                <a16:creationId xmlns:a16="http://schemas.microsoft.com/office/drawing/2014/main" id="{7D955CC8-7A18-4C4F-A1E8-7555AC794F5B}"/>
              </a:ext>
            </a:extLst>
          </p:cNvPr>
          <p:cNvSpPr txBox="1"/>
          <p:nvPr/>
        </p:nvSpPr>
        <p:spPr>
          <a:xfrm>
            <a:off x="2838943" y="1492931"/>
            <a:ext cx="5746176" cy="1631216"/>
          </a:xfrm>
          <a:prstGeom prst="rect">
            <a:avLst/>
          </a:prstGeom>
          <a:noFill/>
          <a:ln>
            <a:noFill/>
          </a:ln>
        </p:spPr>
        <p:txBody>
          <a:bodyPr wrap="square" rtlCol="0">
            <a:spAutoFit/>
          </a:bodyPr>
          <a:lstStyle/>
          <a:p>
            <a:pPr algn="ctr"/>
            <a:r>
              <a:rPr lang="it-IT" sz="2800" b="1" dirty="0">
                <a:solidFill>
                  <a:srgbClr val="0070C0"/>
                </a:solidFill>
              </a:rPr>
              <a:t>CHIAMARE AIUTO</a:t>
            </a:r>
          </a:p>
          <a:p>
            <a:pPr algn="ctr"/>
            <a:r>
              <a:rPr lang="it-IT" sz="2400" b="1" dirty="0">
                <a:solidFill>
                  <a:srgbClr val="0070C0"/>
                </a:solidFill>
              </a:rPr>
              <a:t>ostetrica ginecologo anestesista</a:t>
            </a:r>
          </a:p>
          <a:p>
            <a:pPr algn="ctr"/>
            <a:r>
              <a:rPr lang="it-IT" sz="2400" b="1" dirty="0">
                <a:solidFill>
                  <a:srgbClr val="0070C0"/>
                </a:solidFill>
              </a:rPr>
              <a:t> allertare centro trasfusionale </a:t>
            </a:r>
          </a:p>
          <a:p>
            <a:pPr algn="ctr"/>
            <a:r>
              <a:rPr lang="it-IT" sz="2400" b="1" dirty="0">
                <a:solidFill>
                  <a:srgbClr val="0070C0"/>
                </a:solidFill>
              </a:rPr>
              <a:t>e laboratorio </a:t>
            </a:r>
          </a:p>
        </p:txBody>
      </p:sp>
      <p:cxnSp>
        <p:nvCxnSpPr>
          <p:cNvPr id="8" name="Connettore 2 7">
            <a:extLst>
              <a:ext uri="{FF2B5EF4-FFF2-40B4-BE49-F238E27FC236}">
                <a16:creationId xmlns:a16="http://schemas.microsoft.com/office/drawing/2014/main" id="{A2B48BE3-3CCA-46E4-8C7A-BA30EE28906F}"/>
              </a:ext>
            </a:extLst>
          </p:cNvPr>
          <p:cNvCxnSpPr>
            <a:cxnSpLocks/>
          </p:cNvCxnSpPr>
          <p:nvPr/>
        </p:nvCxnSpPr>
        <p:spPr>
          <a:xfrm>
            <a:off x="3093197" y="3188878"/>
            <a:ext cx="531773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091FC691-0AD3-4392-8F8D-0C3CDBDEA2E9}"/>
              </a:ext>
            </a:extLst>
          </p:cNvPr>
          <p:cNvSpPr txBox="1"/>
          <p:nvPr/>
        </p:nvSpPr>
        <p:spPr>
          <a:xfrm>
            <a:off x="8410931" y="1603122"/>
            <a:ext cx="3784441" cy="1384995"/>
          </a:xfrm>
          <a:prstGeom prst="rect">
            <a:avLst/>
          </a:prstGeom>
          <a:noFill/>
          <a:ln>
            <a:noFill/>
          </a:ln>
        </p:spPr>
        <p:txBody>
          <a:bodyPr wrap="square" rtlCol="0">
            <a:spAutoFit/>
          </a:bodyPr>
          <a:lstStyle/>
          <a:p>
            <a:pPr algn="ctr"/>
            <a:r>
              <a:rPr lang="it-IT" sz="2800" b="1" cap="all" dirty="0">
                <a:solidFill>
                  <a:schemeClr val="accent1"/>
                </a:solidFill>
              </a:rPr>
              <a:t>Riconoscimento e trattamento delle cause</a:t>
            </a:r>
          </a:p>
        </p:txBody>
      </p:sp>
      <p:sp>
        <p:nvSpPr>
          <p:cNvPr id="13" name="CasellaDiTesto 12">
            <a:extLst>
              <a:ext uri="{FF2B5EF4-FFF2-40B4-BE49-F238E27FC236}">
                <a16:creationId xmlns:a16="http://schemas.microsoft.com/office/drawing/2014/main" id="{8DEC5943-18E4-4E2C-A819-185318727F49}"/>
              </a:ext>
            </a:extLst>
          </p:cNvPr>
          <p:cNvSpPr txBox="1"/>
          <p:nvPr/>
        </p:nvSpPr>
        <p:spPr>
          <a:xfrm>
            <a:off x="391253" y="1498610"/>
            <a:ext cx="2701944" cy="954107"/>
          </a:xfrm>
          <a:prstGeom prst="rect">
            <a:avLst/>
          </a:prstGeom>
          <a:noFill/>
          <a:ln>
            <a:noFill/>
          </a:ln>
        </p:spPr>
        <p:txBody>
          <a:bodyPr wrap="square" rtlCol="0">
            <a:spAutoFit/>
          </a:bodyPr>
          <a:lstStyle/>
          <a:p>
            <a:pPr algn="ctr"/>
            <a:r>
              <a:rPr lang="it-IT" sz="2800" b="1" cap="all" dirty="0">
                <a:solidFill>
                  <a:schemeClr val="accent1"/>
                </a:solidFill>
              </a:rPr>
              <a:t>MonitoraggiO  rianimazione</a:t>
            </a:r>
            <a:r>
              <a:rPr lang="it-IT" b="1" dirty="0">
                <a:solidFill>
                  <a:schemeClr val="accent1"/>
                </a:solidFill>
              </a:rPr>
              <a:t>:</a:t>
            </a:r>
          </a:p>
        </p:txBody>
      </p:sp>
      <p:graphicFrame>
        <p:nvGraphicFramePr>
          <p:cNvPr id="12" name="Oggetto 4">
            <a:extLst>
              <a:ext uri="{FF2B5EF4-FFF2-40B4-BE49-F238E27FC236}">
                <a16:creationId xmlns:a16="http://schemas.microsoft.com/office/drawing/2014/main" id="{DE2ABDF3-6FBD-4890-8842-7D0D3484F5F7}"/>
              </a:ext>
            </a:extLst>
          </p:cNvPr>
          <p:cNvGraphicFramePr>
            <a:graphicFrameLocks noChangeAspect="1"/>
          </p:cNvGraphicFramePr>
          <p:nvPr/>
        </p:nvGraphicFramePr>
        <p:xfrm>
          <a:off x="5127226" y="4770176"/>
          <a:ext cx="7082668" cy="1913422"/>
        </p:xfrm>
        <a:graphic>
          <a:graphicData uri="http://schemas.openxmlformats.org/presentationml/2006/ole">
            <mc:AlternateContent xmlns:mc="http://schemas.openxmlformats.org/markup-compatibility/2006">
              <mc:Choice xmlns:v="urn:schemas-microsoft-com:vml" Requires="v">
                <p:oleObj spid="_x0000_s4154" name="Documento" r:id="rId5" imgW="6629156" imgH="1790634" progId="">
                  <p:embed/>
                </p:oleObj>
              </mc:Choice>
              <mc:Fallback>
                <p:oleObj name="Documento" r:id="rId5" imgW="6629156" imgH="1790634"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226" y="4770176"/>
                        <a:ext cx="7082668" cy="1913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8585119" y="3576008"/>
            <a:ext cx="2840663" cy="707886"/>
          </a:xfrm>
          <a:prstGeom prst="rect">
            <a:avLst/>
          </a:prstGeom>
          <a:noFill/>
        </p:spPr>
        <p:txBody>
          <a:bodyPr wrap="square" rtlCol="0">
            <a:spAutoFit/>
          </a:bodyPr>
          <a:lstStyle/>
          <a:p>
            <a:r>
              <a:rPr lang="it-IT" sz="2000" b="1" dirty="0"/>
              <a:t>Valutare trasfusione</a:t>
            </a:r>
          </a:p>
          <a:p>
            <a:r>
              <a:rPr lang="it-IT" sz="2000" b="1" dirty="0"/>
              <a:t>(HB&lt;7, CLINICA,EGA) </a:t>
            </a:r>
          </a:p>
        </p:txBody>
      </p:sp>
    </p:spTree>
    <p:extLst>
      <p:ext uri="{BB962C8B-B14F-4D97-AF65-F5344CB8AC3E}">
        <p14:creationId xmlns:p14="http://schemas.microsoft.com/office/powerpoint/2010/main" val="1138567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FD43F-B5E2-461D-9AB1-C0872E4F6291}"/>
              </a:ext>
            </a:extLst>
          </p:cNvPr>
          <p:cNvSpPr>
            <a:spLocks noGrp="1"/>
          </p:cNvSpPr>
          <p:nvPr>
            <p:ph type="title"/>
          </p:nvPr>
        </p:nvSpPr>
        <p:spPr>
          <a:xfrm>
            <a:off x="0" y="-29070"/>
            <a:ext cx="12192000" cy="830997"/>
          </a:xfrm>
          <a:ln>
            <a:noFill/>
          </a:ln>
        </p:spPr>
        <p:txBody>
          <a:bodyPr/>
          <a:lstStyle/>
          <a:p>
            <a:pPr algn="ctr"/>
            <a:r>
              <a:rPr lang="it-IT" b="1" dirty="0">
                <a:solidFill>
                  <a:srgbClr val="00B050"/>
                </a:solidFill>
                <a:latin typeface="+mn-lt"/>
              </a:rPr>
              <a:t>Emorragia superiore a 1000 ml persistente</a:t>
            </a:r>
          </a:p>
        </p:txBody>
      </p:sp>
      <p:pic>
        <p:nvPicPr>
          <p:cNvPr id="4" name="Segnaposto contenuto 3">
            <a:extLst>
              <a:ext uri="{FF2B5EF4-FFF2-40B4-BE49-F238E27FC236}">
                <a16:creationId xmlns:a16="http://schemas.microsoft.com/office/drawing/2014/main" id="{EDD0E20B-ABF7-45A0-A0A2-427C3C6A84F0}"/>
              </a:ext>
            </a:extLst>
          </p:cNvPr>
          <p:cNvPicPr>
            <a:picLocks noGrp="1" noChangeAspect="1"/>
          </p:cNvPicPr>
          <p:nvPr>
            <p:ph idx="1"/>
          </p:nvPr>
        </p:nvPicPr>
        <p:blipFill>
          <a:blip r:embed="rId2" cstate="print"/>
          <a:stretch>
            <a:fillRect/>
          </a:stretch>
        </p:blipFill>
        <p:spPr>
          <a:xfrm>
            <a:off x="11087100" y="85686"/>
            <a:ext cx="1083680" cy="842861"/>
          </a:xfrm>
          <a:prstGeom prst="rect">
            <a:avLst/>
          </a:prstGeom>
        </p:spPr>
      </p:pic>
      <p:sp>
        <p:nvSpPr>
          <p:cNvPr id="5" name="CasellaDiTesto 4">
            <a:extLst>
              <a:ext uri="{FF2B5EF4-FFF2-40B4-BE49-F238E27FC236}">
                <a16:creationId xmlns:a16="http://schemas.microsoft.com/office/drawing/2014/main" id="{55C8A0A0-ACD9-4DBF-B084-0083BEB03438}"/>
              </a:ext>
            </a:extLst>
          </p:cNvPr>
          <p:cNvSpPr txBox="1"/>
          <p:nvPr/>
        </p:nvSpPr>
        <p:spPr>
          <a:xfrm>
            <a:off x="204742" y="718580"/>
            <a:ext cx="12149561" cy="830997"/>
          </a:xfrm>
          <a:prstGeom prst="rect">
            <a:avLst/>
          </a:prstGeom>
          <a:noFill/>
        </p:spPr>
        <p:txBody>
          <a:bodyPr wrap="square" rtlCol="0">
            <a:spAutoFit/>
          </a:bodyPr>
          <a:lstStyle/>
          <a:p>
            <a:pPr algn="ctr"/>
            <a:r>
              <a:rPr lang="it-IT" sz="2400" b="1" dirty="0">
                <a:solidFill>
                  <a:srgbClr val="0070C0"/>
                </a:solidFill>
              </a:rPr>
              <a:t>ostetrica ginecologo anestesista allertare laboratorio e centro trasfusionale </a:t>
            </a:r>
          </a:p>
          <a:p>
            <a:pPr algn="ctr"/>
            <a:r>
              <a:rPr lang="it-IT" sz="2400" b="1" dirty="0">
                <a:solidFill>
                  <a:srgbClr val="0070C0"/>
                </a:solidFill>
              </a:rPr>
              <a:t>allertare sala operatoria, sala angiografica, fornire informazioni ai familiari della pz</a:t>
            </a:r>
          </a:p>
        </p:txBody>
      </p:sp>
      <p:sp>
        <p:nvSpPr>
          <p:cNvPr id="3" name="CasellaDiTesto 2">
            <a:extLst>
              <a:ext uri="{FF2B5EF4-FFF2-40B4-BE49-F238E27FC236}">
                <a16:creationId xmlns:a16="http://schemas.microsoft.com/office/drawing/2014/main" id="{2646BC73-76B8-44BF-97F5-FEE020901529}"/>
              </a:ext>
            </a:extLst>
          </p:cNvPr>
          <p:cNvSpPr txBox="1"/>
          <p:nvPr/>
        </p:nvSpPr>
        <p:spPr>
          <a:xfrm>
            <a:off x="3219649" y="1667810"/>
            <a:ext cx="6119745" cy="400110"/>
          </a:xfrm>
          <a:prstGeom prst="rect">
            <a:avLst/>
          </a:prstGeom>
          <a:noFill/>
          <a:ln w="28575">
            <a:solidFill>
              <a:srgbClr val="FF0000"/>
            </a:solidFill>
          </a:ln>
        </p:spPr>
        <p:txBody>
          <a:bodyPr wrap="square" rtlCol="0">
            <a:spAutoFit/>
          </a:bodyPr>
          <a:lstStyle/>
          <a:p>
            <a:r>
              <a:rPr lang="it-IT" sz="2000" b="1" dirty="0">
                <a:solidFill>
                  <a:srgbClr val="FF0000"/>
                </a:solidFill>
              </a:rPr>
              <a:t>ATTIVAZIONE PROTOCOLLO DI TRASFUSIONE MASSIVA</a:t>
            </a:r>
          </a:p>
        </p:txBody>
      </p:sp>
      <p:pic>
        <p:nvPicPr>
          <p:cNvPr id="7" name="Immagine 6">
            <a:extLst>
              <a:ext uri="{FF2B5EF4-FFF2-40B4-BE49-F238E27FC236}">
                <a16:creationId xmlns:a16="http://schemas.microsoft.com/office/drawing/2014/main" id="{4C5E74C7-74D6-4563-9ACC-25EC596A7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366"/>
            <a:ext cx="1043894" cy="1683327"/>
          </a:xfrm>
          <a:prstGeom prst="rect">
            <a:avLst/>
          </a:prstGeom>
        </p:spPr>
      </p:pic>
      <p:sp>
        <p:nvSpPr>
          <p:cNvPr id="8" name="CasellaDiTesto 7">
            <a:extLst>
              <a:ext uri="{FF2B5EF4-FFF2-40B4-BE49-F238E27FC236}">
                <a16:creationId xmlns:a16="http://schemas.microsoft.com/office/drawing/2014/main" id="{81F1029D-0F1A-430D-96E0-DE279A7D8CA5}"/>
              </a:ext>
            </a:extLst>
          </p:cNvPr>
          <p:cNvSpPr txBox="1"/>
          <p:nvPr/>
        </p:nvSpPr>
        <p:spPr>
          <a:xfrm>
            <a:off x="235211" y="2105145"/>
            <a:ext cx="4757844" cy="4339650"/>
          </a:xfrm>
          <a:prstGeom prst="rect">
            <a:avLst/>
          </a:prstGeom>
          <a:noFill/>
          <a:ln>
            <a:solidFill>
              <a:srgbClr val="92D050"/>
            </a:solidFill>
          </a:ln>
        </p:spPr>
        <p:txBody>
          <a:bodyPr wrap="square" rtlCol="0">
            <a:spAutoFit/>
          </a:bodyPr>
          <a:lstStyle/>
          <a:p>
            <a:r>
              <a:rPr lang="it-IT" sz="2400" b="1" cap="all" dirty="0">
                <a:solidFill>
                  <a:schemeClr val="accent1"/>
                </a:solidFill>
              </a:rPr>
              <a:t>        Monitoraggio</a:t>
            </a:r>
            <a:endParaRPr lang="it-IT" cap="all" dirty="0"/>
          </a:p>
          <a:p>
            <a:pPr marL="285750" indent="-285750">
              <a:buFont typeface="Arial" panose="020B0604020202020204" pitchFamily="34" charset="0"/>
              <a:buChar char="•"/>
            </a:pPr>
            <a:r>
              <a:rPr lang="it-IT" dirty="0"/>
              <a:t>Stima delle perdite ematiche e stato di coscienza</a:t>
            </a:r>
          </a:p>
          <a:p>
            <a:pPr marL="285750" indent="-285750">
              <a:buFont typeface="Arial" panose="020B0604020202020204" pitchFamily="34" charset="0"/>
              <a:buChar char="•"/>
            </a:pPr>
            <a:r>
              <a:rPr lang="it-IT" dirty="0"/>
              <a:t>Valutare vie aeree e respirazione </a:t>
            </a:r>
          </a:p>
          <a:p>
            <a:r>
              <a:rPr lang="it-IT" dirty="0"/>
              <a:t>      eventualmente iniziare ventilazione assistita</a:t>
            </a:r>
          </a:p>
          <a:p>
            <a:pPr marL="285750" indent="-285750">
              <a:buFont typeface="Arial" panose="020B0604020202020204" pitchFamily="34" charset="0"/>
              <a:buChar char="•"/>
            </a:pPr>
            <a:r>
              <a:rPr lang="it-IT" dirty="0"/>
              <a:t>2 accessi venosi</a:t>
            </a:r>
          </a:p>
          <a:p>
            <a:pPr marL="285750" indent="-285750">
              <a:buFont typeface="Arial" panose="020B0604020202020204" pitchFamily="34" charset="0"/>
              <a:buChar char="•"/>
            </a:pPr>
            <a:r>
              <a:rPr lang="it-IT" dirty="0"/>
              <a:t>Monitorare PA, ECG, satO2, temperatura</a:t>
            </a:r>
          </a:p>
          <a:p>
            <a:pPr marL="285750" indent="-285750">
              <a:buFont typeface="Arial" panose="020B0604020202020204" pitchFamily="34" charset="0"/>
              <a:buChar char="•"/>
            </a:pPr>
            <a:r>
              <a:rPr lang="it-IT" dirty="0"/>
              <a:t>Effettuare prelievi ematici urgenti:</a:t>
            </a:r>
          </a:p>
          <a:p>
            <a:r>
              <a:rPr lang="it-IT" dirty="0"/>
              <a:t>     gruppo sanguigno, emocromo, coagulazione</a:t>
            </a:r>
          </a:p>
          <a:p>
            <a:r>
              <a:rPr lang="it-IT" dirty="0"/>
              <a:t>     creatinina elettroliti, test funz. epatica</a:t>
            </a:r>
          </a:p>
          <a:p>
            <a:pPr marL="285750" indent="-285750">
              <a:buFont typeface="Arial" panose="020B0604020202020204" pitchFamily="34" charset="0"/>
              <a:buChar char="•"/>
            </a:pPr>
            <a:r>
              <a:rPr lang="it-IT" b="1" dirty="0">
                <a:solidFill>
                  <a:srgbClr val="FF0000"/>
                </a:solidFill>
              </a:rPr>
              <a:t>EGA</a:t>
            </a:r>
          </a:p>
          <a:p>
            <a:pPr marL="285750" indent="-285750">
              <a:buFont typeface="Arial" panose="020B0604020202020204" pitchFamily="34" charset="0"/>
              <a:buChar char="•"/>
            </a:pPr>
            <a:r>
              <a:rPr lang="it-IT" b="1" dirty="0"/>
              <a:t>Richiesta urgente 4GRC+1PFC</a:t>
            </a:r>
          </a:p>
          <a:p>
            <a:pPr marL="285750" indent="-285750">
              <a:buFont typeface="Arial" panose="020B0604020202020204" pitchFamily="34" charset="0"/>
              <a:buChar char="•"/>
            </a:pPr>
            <a:r>
              <a:rPr lang="it-IT" dirty="0"/>
              <a:t>Correggere acidosi e ipotermia</a:t>
            </a:r>
          </a:p>
          <a:p>
            <a:pPr marL="285750" indent="-285750">
              <a:buFont typeface="Arial" panose="020B0604020202020204" pitchFamily="34" charset="0"/>
              <a:buChar char="•"/>
            </a:pPr>
            <a:r>
              <a:rPr lang="it-IT" dirty="0"/>
              <a:t>Considerare CVC</a:t>
            </a:r>
          </a:p>
          <a:p>
            <a:pPr marL="285750" indent="-285750">
              <a:buFont typeface="Arial" panose="020B0604020202020204" pitchFamily="34" charset="0"/>
              <a:buChar char="•"/>
            </a:pPr>
            <a:endParaRPr lang="it-IT" dirty="0"/>
          </a:p>
        </p:txBody>
      </p:sp>
      <p:sp>
        <p:nvSpPr>
          <p:cNvPr id="6" name="CasellaDiTesto 5">
            <a:extLst>
              <a:ext uri="{FF2B5EF4-FFF2-40B4-BE49-F238E27FC236}">
                <a16:creationId xmlns:a16="http://schemas.microsoft.com/office/drawing/2014/main" id="{9885DC07-976D-48B9-B4AA-F0CA78E4BCF4}"/>
              </a:ext>
            </a:extLst>
          </p:cNvPr>
          <p:cNvSpPr txBox="1"/>
          <p:nvPr/>
        </p:nvSpPr>
        <p:spPr>
          <a:xfrm>
            <a:off x="5036996" y="2357128"/>
            <a:ext cx="2572936" cy="707886"/>
          </a:xfrm>
          <a:prstGeom prst="rect">
            <a:avLst/>
          </a:prstGeom>
          <a:noFill/>
          <a:ln>
            <a:solidFill>
              <a:srgbClr val="FF0000"/>
            </a:solidFill>
          </a:ln>
        </p:spPr>
        <p:txBody>
          <a:bodyPr wrap="square" rtlCol="0">
            <a:spAutoFit/>
          </a:bodyPr>
          <a:lstStyle/>
          <a:p>
            <a:r>
              <a:rPr lang="it-IT" sz="2000" b="1" dirty="0">
                <a:solidFill>
                  <a:schemeClr val="accent1"/>
                </a:solidFill>
              </a:rPr>
              <a:t>Ricerca e trattamento</a:t>
            </a:r>
          </a:p>
          <a:p>
            <a:pPr algn="ctr"/>
            <a:r>
              <a:rPr lang="it-IT" sz="2000" b="1" dirty="0">
                <a:solidFill>
                  <a:schemeClr val="accent1"/>
                </a:solidFill>
              </a:rPr>
              <a:t>delle cause</a:t>
            </a:r>
          </a:p>
        </p:txBody>
      </p:sp>
      <p:sp>
        <p:nvSpPr>
          <p:cNvPr id="9" name="CasellaDiTesto 8">
            <a:extLst>
              <a:ext uri="{FF2B5EF4-FFF2-40B4-BE49-F238E27FC236}">
                <a16:creationId xmlns:a16="http://schemas.microsoft.com/office/drawing/2014/main" id="{FCDDB17E-83D1-4822-B90A-6AB813FD7DCF}"/>
              </a:ext>
            </a:extLst>
          </p:cNvPr>
          <p:cNvSpPr txBox="1"/>
          <p:nvPr/>
        </p:nvSpPr>
        <p:spPr>
          <a:xfrm>
            <a:off x="7670089" y="2162959"/>
            <a:ext cx="4500691" cy="4616648"/>
          </a:xfrm>
          <a:prstGeom prst="rect">
            <a:avLst/>
          </a:prstGeom>
          <a:noFill/>
          <a:ln>
            <a:solidFill>
              <a:srgbClr val="92D050"/>
            </a:solidFill>
          </a:ln>
        </p:spPr>
        <p:txBody>
          <a:bodyPr wrap="square" rtlCol="0">
            <a:spAutoFit/>
          </a:bodyPr>
          <a:lstStyle/>
          <a:p>
            <a:r>
              <a:rPr lang="it-IT" sz="2400" b="1" cap="all" dirty="0">
                <a:solidFill>
                  <a:schemeClr val="accent1"/>
                </a:solidFill>
              </a:rPr>
              <a:t>             Rianimazione</a:t>
            </a:r>
          </a:p>
          <a:p>
            <a:pPr marL="285750" indent="-285750">
              <a:buFont typeface="Arial" panose="020B0604020202020204" pitchFamily="34" charset="0"/>
              <a:buChar char="•"/>
            </a:pPr>
            <a:r>
              <a:rPr lang="it-IT" dirty="0"/>
              <a:t>Somministrare O2 in maschera o IOT</a:t>
            </a:r>
          </a:p>
          <a:p>
            <a:pPr marL="285750" indent="-285750">
              <a:buFont typeface="Arial" panose="020B0604020202020204" pitchFamily="34" charset="0"/>
              <a:buChar char="•"/>
            </a:pPr>
            <a:r>
              <a:rPr lang="it-IT" dirty="0"/>
              <a:t>Reintegrare il volume circolante con cristalloidi in attesa di emazie</a:t>
            </a:r>
          </a:p>
          <a:p>
            <a:pPr marL="285750" indent="-285750">
              <a:buFont typeface="Arial" panose="020B0604020202020204" pitchFamily="34" charset="0"/>
              <a:buChar char="•"/>
            </a:pPr>
            <a:r>
              <a:rPr lang="it-IT" b="1" dirty="0"/>
              <a:t>Infondere 2GRC omogruppo o 0Rh-neg</a:t>
            </a:r>
          </a:p>
          <a:p>
            <a:pPr marL="285750" indent="-285750">
              <a:buFont typeface="Arial" panose="020B0604020202020204" pitchFamily="34" charset="0"/>
              <a:buChar char="•"/>
            </a:pPr>
            <a:r>
              <a:rPr lang="it-IT" dirty="0"/>
              <a:t>Richiedere 4GRC+1PFC</a:t>
            </a:r>
          </a:p>
          <a:p>
            <a:pPr marL="285750" indent="-285750">
              <a:buFont typeface="Arial" panose="020B0604020202020204" pitchFamily="34" charset="0"/>
              <a:buChar char="•"/>
            </a:pPr>
            <a:r>
              <a:rPr lang="it-IT" b="1" dirty="0"/>
              <a:t>Ac tranexamico </a:t>
            </a:r>
          </a:p>
          <a:p>
            <a:pPr marL="285750" indent="-285750">
              <a:buFont typeface="Arial" panose="020B0604020202020204" pitchFamily="34" charset="0"/>
              <a:buChar char="•"/>
            </a:pPr>
            <a:r>
              <a:rPr lang="it-IT" dirty="0"/>
              <a:t>Concentrato di </a:t>
            </a:r>
            <a:r>
              <a:rPr lang="it-IT" b="1" dirty="0"/>
              <a:t>fibrinogeno 2 gr</a:t>
            </a:r>
          </a:p>
          <a:p>
            <a:pPr marL="285750" indent="-285750">
              <a:buFont typeface="Arial" panose="020B0604020202020204" pitchFamily="34" charset="0"/>
              <a:buChar char="•"/>
            </a:pPr>
            <a:r>
              <a:rPr lang="it-IT" dirty="0"/>
              <a:t>Continuare trasfusione con rapporto  ̴1,5:1 con il plasma (</a:t>
            </a:r>
            <a:r>
              <a:rPr lang="it-IT" b="1" dirty="0"/>
              <a:t>4 sacche GRC: 1 sacca PFC</a:t>
            </a:r>
            <a:r>
              <a:rPr lang="it-IT" dirty="0"/>
              <a:t>)</a:t>
            </a:r>
          </a:p>
          <a:p>
            <a:pPr marL="285750" indent="-285750">
              <a:buFont typeface="Arial" panose="020B0604020202020204" pitchFamily="34" charset="0"/>
              <a:buChar char="•"/>
            </a:pPr>
            <a:r>
              <a:rPr lang="it-IT" dirty="0"/>
              <a:t>Mantenere gli obiettivi:</a:t>
            </a:r>
          </a:p>
          <a:p>
            <a:r>
              <a:rPr lang="it-IT" dirty="0"/>
              <a:t>     Hb&gt;8g/dl, PLT&gt;50x10⁹, PT e PTT ratio&lt;1,5v</a:t>
            </a:r>
          </a:p>
          <a:p>
            <a:r>
              <a:rPr lang="it-IT" dirty="0"/>
              <a:t>     fibrinogenemia&gt;2gr/lt</a:t>
            </a:r>
          </a:p>
          <a:p>
            <a:pPr marL="285750" indent="-285750">
              <a:buFont typeface="Arial" panose="020B0604020202020204" pitchFamily="34" charset="0"/>
              <a:buChar char="•"/>
            </a:pPr>
            <a:r>
              <a:rPr lang="it-IT" b="1" dirty="0"/>
              <a:t>Prevenire la CID: trattare shock, ipotermia, acidosi     ( Hct&gt;21%,</a:t>
            </a:r>
          </a:p>
          <a:p>
            <a:r>
              <a:rPr lang="it-IT" b="1" dirty="0"/>
              <a:t>      TC &gt;34</a:t>
            </a:r>
            <a:r>
              <a:rPr lang="he-IL" b="1" dirty="0"/>
              <a:t>֯</a:t>
            </a:r>
            <a:r>
              <a:rPr lang="it-IT" b="1" dirty="0"/>
              <a:t>, pH&gt;7,21, Ca⁺⁺&gt;1 mmol/l)</a:t>
            </a:r>
          </a:p>
        </p:txBody>
      </p:sp>
      <p:sp>
        <p:nvSpPr>
          <p:cNvPr id="10" name="CasellaDiTesto 9">
            <a:extLst>
              <a:ext uri="{FF2B5EF4-FFF2-40B4-BE49-F238E27FC236}">
                <a16:creationId xmlns:a16="http://schemas.microsoft.com/office/drawing/2014/main" id="{4EDF35B7-47F9-4D91-92C7-A228DFA928FE}"/>
              </a:ext>
            </a:extLst>
          </p:cNvPr>
          <p:cNvSpPr txBox="1"/>
          <p:nvPr/>
        </p:nvSpPr>
        <p:spPr>
          <a:xfrm>
            <a:off x="6057900" y="3727876"/>
            <a:ext cx="1547190" cy="830997"/>
          </a:xfrm>
          <a:prstGeom prst="rect">
            <a:avLst/>
          </a:prstGeom>
          <a:noFill/>
        </p:spPr>
        <p:txBody>
          <a:bodyPr wrap="square" rtlCol="0">
            <a:spAutoFit/>
          </a:bodyPr>
          <a:lstStyle/>
          <a:p>
            <a:r>
              <a:rPr lang="it-IT" sz="1600" i="1" dirty="0"/>
              <a:t>in attesa dei risultati del laboratorio</a:t>
            </a:r>
          </a:p>
        </p:txBody>
      </p:sp>
      <p:sp>
        <p:nvSpPr>
          <p:cNvPr id="11" name="Parentesi graffa aperta 10">
            <a:extLst>
              <a:ext uri="{FF2B5EF4-FFF2-40B4-BE49-F238E27FC236}">
                <a16:creationId xmlns:a16="http://schemas.microsoft.com/office/drawing/2014/main" id="{41BFCCFF-BB00-4C1C-A96A-649FC3011EDC}"/>
              </a:ext>
            </a:extLst>
          </p:cNvPr>
          <p:cNvSpPr/>
          <p:nvPr/>
        </p:nvSpPr>
        <p:spPr>
          <a:xfrm>
            <a:off x="7224896" y="3518723"/>
            <a:ext cx="332567" cy="9466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E3A5B2DD-03B2-4DDB-9967-F198AE6F993F}"/>
              </a:ext>
            </a:extLst>
          </p:cNvPr>
          <p:cNvSpPr txBox="1"/>
          <p:nvPr/>
        </p:nvSpPr>
        <p:spPr>
          <a:xfrm>
            <a:off x="5781935" y="4787564"/>
            <a:ext cx="1547190" cy="584775"/>
          </a:xfrm>
          <a:prstGeom prst="rect">
            <a:avLst/>
          </a:prstGeom>
          <a:noFill/>
        </p:spPr>
        <p:txBody>
          <a:bodyPr wrap="square" rtlCol="0">
            <a:spAutoFit/>
          </a:bodyPr>
          <a:lstStyle/>
          <a:p>
            <a:r>
              <a:rPr lang="it-IT" sz="1600" i="1" dirty="0"/>
              <a:t>con i risultati del laboratorio</a:t>
            </a:r>
          </a:p>
        </p:txBody>
      </p:sp>
      <p:sp>
        <p:nvSpPr>
          <p:cNvPr id="13" name="Parentesi graffa aperta 12">
            <a:extLst>
              <a:ext uri="{FF2B5EF4-FFF2-40B4-BE49-F238E27FC236}">
                <a16:creationId xmlns:a16="http://schemas.microsoft.com/office/drawing/2014/main" id="{A1108728-A034-4134-9CD0-475A928E8691}"/>
              </a:ext>
            </a:extLst>
          </p:cNvPr>
          <p:cNvSpPr/>
          <p:nvPr/>
        </p:nvSpPr>
        <p:spPr>
          <a:xfrm>
            <a:off x="7298911" y="4541342"/>
            <a:ext cx="332567" cy="9466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5" name="Rettangolo 14"/>
          <p:cNvSpPr/>
          <p:nvPr/>
        </p:nvSpPr>
        <p:spPr>
          <a:xfrm>
            <a:off x="7937037" y="3397771"/>
            <a:ext cx="3937159" cy="87719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445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36F5A3-B6C8-4E4C-AF01-B3939AA70603}"/>
              </a:ext>
            </a:extLst>
          </p:cNvPr>
          <p:cNvSpPr>
            <a:spLocks noGrp="1"/>
          </p:cNvSpPr>
          <p:nvPr>
            <p:ph type="title"/>
          </p:nvPr>
        </p:nvSpPr>
        <p:spPr>
          <a:xfrm>
            <a:off x="2742123" y="290433"/>
            <a:ext cx="6345702" cy="1325563"/>
          </a:xfrm>
          <a:ln>
            <a:noFill/>
          </a:ln>
        </p:spPr>
        <p:txBody>
          <a:bodyPr>
            <a:normAutofit/>
          </a:bodyPr>
          <a:lstStyle/>
          <a:p>
            <a:pPr algn="ctr"/>
            <a:r>
              <a:rPr lang="it-IT" b="1" cap="all" dirty="0">
                <a:solidFill>
                  <a:schemeClr val="accent1"/>
                </a:solidFill>
              </a:rPr>
              <a:t>Ricerca e trattamento</a:t>
            </a:r>
            <a:br>
              <a:rPr lang="it-IT" b="1" cap="all" dirty="0">
                <a:solidFill>
                  <a:schemeClr val="accent1"/>
                </a:solidFill>
              </a:rPr>
            </a:br>
            <a:r>
              <a:rPr lang="it-IT" b="1" cap="all" dirty="0">
                <a:solidFill>
                  <a:schemeClr val="accent1"/>
                </a:solidFill>
              </a:rPr>
              <a:t>delle cause</a:t>
            </a:r>
            <a:endParaRPr lang="it-IT" cap="all" dirty="0"/>
          </a:p>
        </p:txBody>
      </p:sp>
      <p:pic>
        <p:nvPicPr>
          <p:cNvPr id="4" name="Picture 4">
            <a:extLst>
              <a:ext uri="{FF2B5EF4-FFF2-40B4-BE49-F238E27FC236}">
                <a16:creationId xmlns:a16="http://schemas.microsoft.com/office/drawing/2014/main" id="{F7A0058A-E0D1-4D48-A6C0-5550F8C0811D}"/>
              </a:ext>
            </a:extLst>
          </p:cNvPr>
          <p:cNvPicPr>
            <a:picLocks noGrp="1" noChangeAspect="1" noChangeArrowheads="1"/>
          </p:cNvPicPr>
          <p:nvPr>
            <p:ph idx="1"/>
          </p:nvPr>
        </p:nvPicPr>
        <p:blipFill>
          <a:blip r:embed="rId2" cstate="print"/>
          <a:srcRect/>
          <a:stretch>
            <a:fillRect/>
          </a:stretch>
        </p:blipFill>
        <p:spPr bwMode="auto">
          <a:xfrm>
            <a:off x="-81845" y="1829130"/>
            <a:ext cx="12334446" cy="4396789"/>
          </a:xfrm>
          <a:prstGeom prst="rect">
            <a:avLst/>
          </a:prstGeom>
          <a:noFill/>
          <a:ln w="9525">
            <a:noFill/>
            <a:miter lim="800000"/>
            <a:headEnd/>
            <a:tailEnd/>
          </a:ln>
        </p:spPr>
      </p:pic>
      <p:pic>
        <p:nvPicPr>
          <p:cNvPr id="5" name="Picture 1" descr="uterine massage">
            <a:extLst>
              <a:ext uri="{FF2B5EF4-FFF2-40B4-BE49-F238E27FC236}">
                <a16:creationId xmlns:a16="http://schemas.microsoft.com/office/drawing/2014/main" id="{6C820566-4EA7-4BAC-9423-5B931E12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02" t="975" r="8475" b="2467"/>
          <a:stretch>
            <a:fillRect/>
          </a:stretch>
        </p:blipFill>
        <p:spPr bwMode="auto">
          <a:xfrm>
            <a:off x="9945624" y="50696"/>
            <a:ext cx="1950806" cy="177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BE1A87C7-7A85-4A34-A7B8-96F82F2F0F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580" t="11909" r="8109" b="7578"/>
          <a:stretch>
            <a:fillRect/>
          </a:stretch>
        </p:blipFill>
        <p:spPr bwMode="auto">
          <a:xfrm>
            <a:off x="901119" y="834330"/>
            <a:ext cx="1950807" cy="130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lynch _5">
            <a:extLst>
              <a:ext uri="{FF2B5EF4-FFF2-40B4-BE49-F238E27FC236}">
                <a16:creationId xmlns:a16="http://schemas.microsoft.com/office/drawing/2014/main" id="{322A611C-BFC2-4C9D-8F43-89C3E08C7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482" y="3984991"/>
            <a:ext cx="1358525" cy="138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8B5BF85-C5F1-4463-91A0-EB9608754EB8}"/>
              </a:ext>
            </a:extLst>
          </p:cNvPr>
          <p:cNvPicPr>
            <a:picLocks noChangeAspect="1" noChangeArrowheads="1"/>
          </p:cNvPicPr>
          <p:nvPr/>
        </p:nvPicPr>
        <p:blipFill>
          <a:blip r:embed="rId6" cstate="print"/>
          <a:srcRect l="23422" t="19760" r="22684" b="10941"/>
          <a:stretch>
            <a:fillRect/>
          </a:stretch>
        </p:blipFill>
        <p:spPr bwMode="auto">
          <a:xfrm>
            <a:off x="5434977" y="5516553"/>
            <a:ext cx="1464492" cy="1103566"/>
          </a:xfrm>
          <a:prstGeom prst="rect">
            <a:avLst/>
          </a:prstGeom>
          <a:noFill/>
          <a:ln w="9525" algn="ctr">
            <a:noFill/>
            <a:miter lim="800000"/>
            <a:headEnd/>
            <a:tailEnd/>
          </a:ln>
        </p:spPr>
      </p:pic>
      <p:sp>
        <p:nvSpPr>
          <p:cNvPr id="3" name="Rettangolo arrotondato 2"/>
          <p:cNvSpPr/>
          <p:nvPr/>
        </p:nvSpPr>
        <p:spPr>
          <a:xfrm>
            <a:off x="0" y="5064033"/>
            <a:ext cx="2021983" cy="6181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4209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5162" y="0"/>
            <a:ext cx="10515600" cy="1325563"/>
          </a:xfrm>
        </p:spPr>
        <p:txBody>
          <a:bodyPr/>
          <a:lstStyle/>
          <a:p>
            <a:pPr algn="ctr"/>
            <a:r>
              <a:rPr lang="it-IT" b="1" dirty="0">
                <a:solidFill>
                  <a:srgbClr val="FF0000"/>
                </a:solidFill>
                <a:latin typeface="Arial" panose="020B0604020202020204" pitchFamily="34" charset="0"/>
                <a:cs typeface="Arial" panose="020B0604020202020204" pitchFamily="34" charset="0"/>
              </a:rPr>
              <a:t>Statistica Ospedale di Pescara</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934567332"/>
              </p:ext>
            </p:extLst>
          </p:nvPr>
        </p:nvGraphicFramePr>
        <p:xfrm>
          <a:off x="1589221" y="1213561"/>
          <a:ext cx="8541693" cy="4051326"/>
        </p:xfrm>
        <a:graphic>
          <a:graphicData uri="http://schemas.openxmlformats.org/drawingml/2006/table">
            <a:tbl>
              <a:tblPr firstRow="1" bandRow="1">
                <a:tableStyleId>{5C22544A-7EE6-4342-B048-85BDC9FD1C3A}</a:tableStyleId>
              </a:tblPr>
              <a:tblGrid>
                <a:gridCol w="2793160">
                  <a:extLst>
                    <a:ext uri="{9D8B030D-6E8A-4147-A177-3AD203B41FA5}">
                      <a16:colId xmlns:a16="http://schemas.microsoft.com/office/drawing/2014/main" val="1617143293"/>
                    </a:ext>
                  </a:extLst>
                </a:gridCol>
                <a:gridCol w="1678828">
                  <a:extLst>
                    <a:ext uri="{9D8B030D-6E8A-4147-A177-3AD203B41FA5}">
                      <a16:colId xmlns:a16="http://schemas.microsoft.com/office/drawing/2014/main" val="1862103356"/>
                    </a:ext>
                  </a:extLst>
                </a:gridCol>
                <a:gridCol w="2228850">
                  <a:extLst>
                    <a:ext uri="{9D8B030D-6E8A-4147-A177-3AD203B41FA5}">
                      <a16:colId xmlns:a16="http://schemas.microsoft.com/office/drawing/2014/main" val="1051284583"/>
                    </a:ext>
                  </a:extLst>
                </a:gridCol>
                <a:gridCol w="1840855">
                  <a:extLst>
                    <a:ext uri="{9D8B030D-6E8A-4147-A177-3AD203B41FA5}">
                      <a16:colId xmlns:a16="http://schemas.microsoft.com/office/drawing/2014/main" val="2009372605"/>
                    </a:ext>
                  </a:extLst>
                </a:gridCol>
              </a:tblGrid>
              <a:tr h="439618">
                <a:tc>
                  <a:txBody>
                    <a:bodyPr/>
                    <a:lstStyle/>
                    <a:p>
                      <a:endParaRPr lang="it-IT" sz="1600" dirty="0"/>
                    </a:p>
                  </a:txBody>
                  <a:tcPr/>
                </a:tc>
                <a:tc>
                  <a:txBody>
                    <a:bodyPr/>
                    <a:lstStyle/>
                    <a:p>
                      <a:r>
                        <a:rPr lang="it-IT" sz="1600" dirty="0"/>
                        <a:t>parti</a:t>
                      </a:r>
                    </a:p>
                  </a:txBody>
                  <a:tcPr/>
                </a:tc>
                <a:tc>
                  <a:txBody>
                    <a:bodyPr/>
                    <a:lstStyle/>
                    <a:p>
                      <a:r>
                        <a:rPr lang="it-IT" sz="1600" dirty="0"/>
                        <a:t>Tagli</a:t>
                      </a:r>
                      <a:r>
                        <a:rPr lang="it-IT" sz="1600" baseline="0" dirty="0"/>
                        <a:t> cesarei %</a:t>
                      </a:r>
                      <a:endParaRPr lang="it-IT" sz="1600" dirty="0"/>
                    </a:p>
                  </a:txBody>
                  <a:tcPr/>
                </a:tc>
                <a:tc>
                  <a:txBody>
                    <a:bodyPr/>
                    <a:lstStyle/>
                    <a:p>
                      <a:r>
                        <a:rPr lang="it-IT" sz="1600" dirty="0"/>
                        <a:t>PPH </a:t>
                      </a:r>
                    </a:p>
                  </a:txBody>
                  <a:tcPr/>
                </a:tc>
                <a:extLst>
                  <a:ext uri="{0D108BD9-81ED-4DB2-BD59-A6C34878D82A}">
                    <a16:rowId xmlns:a16="http://schemas.microsoft.com/office/drawing/2014/main" val="1337728330"/>
                  </a:ext>
                </a:extLst>
              </a:tr>
              <a:tr h="351891">
                <a:tc>
                  <a:txBody>
                    <a:bodyPr/>
                    <a:lstStyle/>
                    <a:p>
                      <a:r>
                        <a:rPr lang="it-IT" sz="1600" dirty="0"/>
                        <a:t>2010</a:t>
                      </a:r>
                    </a:p>
                  </a:txBody>
                  <a:tcPr/>
                </a:tc>
                <a:tc>
                  <a:txBody>
                    <a:bodyPr/>
                    <a:lstStyle/>
                    <a:p>
                      <a:r>
                        <a:rPr lang="it-IT" sz="1600" dirty="0"/>
                        <a:t>2244</a:t>
                      </a:r>
                    </a:p>
                  </a:txBody>
                  <a:tcPr/>
                </a:tc>
                <a:tc>
                  <a:txBody>
                    <a:bodyPr/>
                    <a:lstStyle/>
                    <a:p>
                      <a:r>
                        <a:rPr lang="it-IT" sz="1600" dirty="0"/>
                        <a:t>41,5</a:t>
                      </a:r>
                    </a:p>
                  </a:txBody>
                  <a:tcPr/>
                </a:tc>
                <a:tc>
                  <a:txBody>
                    <a:bodyPr/>
                    <a:lstStyle/>
                    <a:p>
                      <a:r>
                        <a:rPr lang="it-IT" sz="1600" dirty="0"/>
                        <a:t>0</a:t>
                      </a:r>
                    </a:p>
                  </a:txBody>
                  <a:tcPr/>
                </a:tc>
                <a:extLst>
                  <a:ext uri="{0D108BD9-81ED-4DB2-BD59-A6C34878D82A}">
                    <a16:rowId xmlns:a16="http://schemas.microsoft.com/office/drawing/2014/main" val="1758460676"/>
                  </a:ext>
                </a:extLst>
              </a:tr>
              <a:tr h="341931">
                <a:tc>
                  <a:txBody>
                    <a:bodyPr/>
                    <a:lstStyle/>
                    <a:p>
                      <a:r>
                        <a:rPr lang="it-IT" sz="1600" dirty="0"/>
                        <a:t>2011</a:t>
                      </a:r>
                    </a:p>
                  </a:txBody>
                  <a:tcPr/>
                </a:tc>
                <a:tc>
                  <a:txBody>
                    <a:bodyPr/>
                    <a:lstStyle/>
                    <a:p>
                      <a:r>
                        <a:rPr lang="it-IT" sz="1600" dirty="0"/>
                        <a:t>1810</a:t>
                      </a:r>
                    </a:p>
                  </a:txBody>
                  <a:tcPr/>
                </a:tc>
                <a:tc>
                  <a:txBody>
                    <a:bodyPr/>
                    <a:lstStyle/>
                    <a:p>
                      <a:r>
                        <a:rPr lang="it-IT" sz="1600" dirty="0"/>
                        <a:t>32,1</a:t>
                      </a:r>
                    </a:p>
                  </a:txBody>
                  <a:tcPr/>
                </a:tc>
                <a:tc>
                  <a:txBody>
                    <a:bodyPr/>
                    <a:lstStyle/>
                    <a:p>
                      <a:r>
                        <a:rPr lang="it-IT" sz="1600" dirty="0"/>
                        <a:t>6</a:t>
                      </a:r>
                    </a:p>
                  </a:txBody>
                  <a:tcPr/>
                </a:tc>
                <a:extLst>
                  <a:ext uri="{0D108BD9-81ED-4DB2-BD59-A6C34878D82A}">
                    <a16:rowId xmlns:a16="http://schemas.microsoft.com/office/drawing/2014/main" val="153630412"/>
                  </a:ext>
                </a:extLst>
              </a:tr>
              <a:tr h="365021">
                <a:tc>
                  <a:txBody>
                    <a:bodyPr/>
                    <a:lstStyle/>
                    <a:p>
                      <a:r>
                        <a:rPr lang="it-IT" sz="1600" dirty="0"/>
                        <a:t>2012</a:t>
                      </a:r>
                    </a:p>
                  </a:txBody>
                  <a:tcPr/>
                </a:tc>
                <a:tc>
                  <a:txBody>
                    <a:bodyPr/>
                    <a:lstStyle/>
                    <a:p>
                      <a:r>
                        <a:rPr lang="it-IT" sz="1600" dirty="0"/>
                        <a:t>1861</a:t>
                      </a:r>
                    </a:p>
                  </a:txBody>
                  <a:tcPr/>
                </a:tc>
                <a:tc>
                  <a:txBody>
                    <a:bodyPr/>
                    <a:lstStyle/>
                    <a:p>
                      <a:r>
                        <a:rPr lang="it-IT" sz="1600" dirty="0"/>
                        <a:t>30,4</a:t>
                      </a:r>
                    </a:p>
                  </a:txBody>
                  <a:tcPr/>
                </a:tc>
                <a:tc>
                  <a:txBody>
                    <a:bodyPr/>
                    <a:lstStyle/>
                    <a:p>
                      <a:r>
                        <a:rPr lang="it-IT" sz="1600" dirty="0"/>
                        <a:t>3</a:t>
                      </a:r>
                    </a:p>
                  </a:txBody>
                  <a:tcPr/>
                </a:tc>
                <a:extLst>
                  <a:ext uri="{0D108BD9-81ED-4DB2-BD59-A6C34878D82A}">
                    <a16:rowId xmlns:a16="http://schemas.microsoft.com/office/drawing/2014/main" val="699267299"/>
                  </a:ext>
                </a:extLst>
              </a:tr>
              <a:tr h="347463">
                <a:tc>
                  <a:txBody>
                    <a:bodyPr/>
                    <a:lstStyle/>
                    <a:p>
                      <a:r>
                        <a:rPr lang="it-IT" sz="1600" dirty="0"/>
                        <a:t>2013</a:t>
                      </a:r>
                    </a:p>
                  </a:txBody>
                  <a:tcPr/>
                </a:tc>
                <a:tc>
                  <a:txBody>
                    <a:bodyPr/>
                    <a:lstStyle/>
                    <a:p>
                      <a:r>
                        <a:rPr lang="it-IT" sz="1600" dirty="0"/>
                        <a:t>2037</a:t>
                      </a:r>
                    </a:p>
                  </a:txBody>
                  <a:tcPr/>
                </a:tc>
                <a:tc>
                  <a:txBody>
                    <a:bodyPr/>
                    <a:lstStyle/>
                    <a:p>
                      <a:r>
                        <a:rPr lang="it-IT" sz="1600" dirty="0"/>
                        <a:t>35,6</a:t>
                      </a:r>
                    </a:p>
                  </a:txBody>
                  <a:tcPr/>
                </a:tc>
                <a:tc>
                  <a:txBody>
                    <a:bodyPr/>
                    <a:lstStyle/>
                    <a:p>
                      <a:r>
                        <a:rPr lang="it-IT" sz="1600" dirty="0"/>
                        <a:t>1</a:t>
                      </a:r>
                    </a:p>
                  </a:txBody>
                  <a:tcPr/>
                </a:tc>
                <a:extLst>
                  <a:ext uri="{0D108BD9-81ED-4DB2-BD59-A6C34878D82A}">
                    <a16:rowId xmlns:a16="http://schemas.microsoft.com/office/drawing/2014/main" val="1110430563"/>
                  </a:ext>
                </a:extLst>
              </a:tr>
              <a:tr h="326486">
                <a:tc>
                  <a:txBody>
                    <a:bodyPr/>
                    <a:lstStyle/>
                    <a:p>
                      <a:r>
                        <a:rPr lang="it-IT" sz="1600" dirty="0"/>
                        <a:t>2014</a:t>
                      </a:r>
                    </a:p>
                  </a:txBody>
                  <a:tcPr/>
                </a:tc>
                <a:tc>
                  <a:txBody>
                    <a:bodyPr/>
                    <a:lstStyle/>
                    <a:p>
                      <a:r>
                        <a:rPr lang="it-IT" sz="1600" dirty="0"/>
                        <a:t>1867</a:t>
                      </a:r>
                    </a:p>
                  </a:txBody>
                  <a:tcPr/>
                </a:tc>
                <a:tc>
                  <a:txBody>
                    <a:bodyPr/>
                    <a:lstStyle/>
                    <a:p>
                      <a:r>
                        <a:rPr lang="it-IT" sz="1600" dirty="0"/>
                        <a:t>34,2</a:t>
                      </a:r>
                    </a:p>
                  </a:txBody>
                  <a:tcPr/>
                </a:tc>
                <a:tc>
                  <a:txBody>
                    <a:bodyPr/>
                    <a:lstStyle/>
                    <a:p>
                      <a:r>
                        <a:rPr lang="it-IT" sz="1600" dirty="0"/>
                        <a:t>2</a:t>
                      </a:r>
                    </a:p>
                  </a:txBody>
                  <a:tcPr/>
                </a:tc>
                <a:extLst>
                  <a:ext uri="{0D108BD9-81ED-4DB2-BD59-A6C34878D82A}">
                    <a16:rowId xmlns:a16="http://schemas.microsoft.com/office/drawing/2014/main" val="3421757967"/>
                  </a:ext>
                </a:extLst>
              </a:tr>
              <a:tr h="349576">
                <a:tc>
                  <a:txBody>
                    <a:bodyPr/>
                    <a:lstStyle/>
                    <a:p>
                      <a:r>
                        <a:rPr lang="it-IT" sz="1600" dirty="0"/>
                        <a:t>2015</a:t>
                      </a:r>
                    </a:p>
                  </a:txBody>
                  <a:tcPr/>
                </a:tc>
                <a:tc>
                  <a:txBody>
                    <a:bodyPr/>
                    <a:lstStyle/>
                    <a:p>
                      <a:r>
                        <a:rPr lang="it-IT" sz="1600" dirty="0"/>
                        <a:t>1658</a:t>
                      </a:r>
                    </a:p>
                  </a:txBody>
                  <a:tcPr/>
                </a:tc>
                <a:tc>
                  <a:txBody>
                    <a:bodyPr/>
                    <a:lstStyle/>
                    <a:p>
                      <a:r>
                        <a:rPr lang="it-IT" sz="1600" dirty="0"/>
                        <a:t>32</a:t>
                      </a:r>
                    </a:p>
                  </a:txBody>
                  <a:tcPr/>
                </a:tc>
                <a:tc>
                  <a:txBody>
                    <a:bodyPr/>
                    <a:lstStyle/>
                    <a:p>
                      <a:r>
                        <a:rPr lang="it-IT" sz="1600" dirty="0"/>
                        <a:t>5</a:t>
                      </a:r>
                    </a:p>
                  </a:txBody>
                  <a:tcPr/>
                </a:tc>
                <a:extLst>
                  <a:ext uri="{0D108BD9-81ED-4DB2-BD59-A6C34878D82A}">
                    <a16:rowId xmlns:a16="http://schemas.microsoft.com/office/drawing/2014/main" val="726536002"/>
                  </a:ext>
                </a:extLst>
              </a:tr>
              <a:tr h="349576">
                <a:tc>
                  <a:txBody>
                    <a:bodyPr/>
                    <a:lstStyle/>
                    <a:p>
                      <a:r>
                        <a:rPr lang="it-IT" sz="1600" dirty="0"/>
                        <a:t>2016</a:t>
                      </a:r>
                    </a:p>
                  </a:txBody>
                  <a:tcPr/>
                </a:tc>
                <a:tc>
                  <a:txBody>
                    <a:bodyPr/>
                    <a:lstStyle/>
                    <a:p>
                      <a:r>
                        <a:rPr lang="it-IT" sz="1600" dirty="0"/>
                        <a:t>2360</a:t>
                      </a:r>
                    </a:p>
                  </a:txBody>
                  <a:tcPr/>
                </a:tc>
                <a:tc>
                  <a:txBody>
                    <a:bodyPr/>
                    <a:lstStyle/>
                    <a:p>
                      <a:r>
                        <a:rPr lang="it-IT" sz="1600" dirty="0"/>
                        <a:t>32.3</a:t>
                      </a:r>
                    </a:p>
                  </a:txBody>
                  <a:tcPr/>
                </a:tc>
                <a:tc>
                  <a:txBody>
                    <a:bodyPr/>
                    <a:lstStyle/>
                    <a:p>
                      <a:r>
                        <a:rPr lang="it-IT" sz="1600" dirty="0"/>
                        <a:t>1</a:t>
                      </a:r>
                    </a:p>
                  </a:txBody>
                  <a:tcPr/>
                </a:tc>
                <a:extLst>
                  <a:ext uri="{0D108BD9-81ED-4DB2-BD59-A6C34878D82A}">
                    <a16:rowId xmlns:a16="http://schemas.microsoft.com/office/drawing/2014/main" val="10007"/>
                  </a:ext>
                </a:extLst>
              </a:tr>
              <a:tr h="349576">
                <a:tc>
                  <a:txBody>
                    <a:bodyPr/>
                    <a:lstStyle/>
                    <a:p>
                      <a:r>
                        <a:rPr lang="it-IT" sz="1600" dirty="0"/>
                        <a:t>2017</a:t>
                      </a:r>
                    </a:p>
                  </a:txBody>
                  <a:tcPr/>
                </a:tc>
                <a:tc>
                  <a:txBody>
                    <a:bodyPr/>
                    <a:lstStyle/>
                    <a:p>
                      <a:r>
                        <a:rPr lang="it-IT" sz="1600" dirty="0"/>
                        <a:t>2363</a:t>
                      </a:r>
                    </a:p>
                  </a:txBody>
                  <a:tcPr/>
                </a:tc>
                <a:tc>
                  <a:txBody>
                    <a:bodyPr/>
                    <a:lstStyle/>
                    <a:p>
                      <a:r>
                        <a:rPr lang="it-IT" sz="1600" dirty="0"/>
                        <a:t>32.5</a:t>
                      </a:r>
                    </a:p>
                  </a:txBody>
                  <a:tcPr/>
                </a:tc>
                <a:tc>
                  <a:txBody>
                    <a:bodyPr/>
                    <a:lstStyle/>
                    <a:p>
                      <a:r>
                        <a:rPr lang="it-IT" sz="1600" dirty="0"/>
                        <a:t>0</a:t>
                      </a:r>
                    </a:p>
                  </a:txBody>
                  <a:tcPr/>
                </a:tc>
                <a:extLst>
                  <a:ext uri="{0D108BD9-81ED-4DB2-BD59-A6C34878D82A}">
                    <a16:rowId xmlns:a16="http://schemas.microsoft.com/office/drawing/2014/main" val="10008"/>
                  </a:ext>
                </a:extLst>
              </a:tr>
              <a:tr h="349576">
                <a:tc>
                  <a:txBody>
                    <a:bodyPr/>
                    <a:lstStyle/>
                    <a:p>
                      <a:r>
                        <a:rPr lang="it-IT" sz="1600" dirty="0"/>
                        <a:t>2018</a:t>
                      </a:r>
                    </a:p>
                  </a:txBody>
                  <a:tcPr/>
                </a:tc>
                <a:tc>
                  <a:txBody>
                    <a:bodyPr/>
                    <a:lstStyle/>
                    <a:p>
                      <a:r>
                        <a:rPr lang="it-IT" sz="1600" dirty="0"/>
                        <a:t>2213</a:t>
                      </a:r>
                    </a:p>
                  </a:txBody>
                  <a:tcPr/>
                </a:tc>
                <a:tc>
                  <a:txBody>
                    <a:bodyPr/>
                    <a:lstStyle/>
                    <a:p>
                      <a:r>
                        <a:rPr lang="it-IT" sz="1600" dirty="0"/>
                        <a:t>34.7</a:t>
                      </a:r>
                    </a:p>
                  </a:txBody>
                  <a:tcPr/>
                </a:tc>
                <a:tc>
                  <a:txBody>
                    <a:bodyPr/>
                    <a:lstStyle/>
                    <a:p>
                      <a:r>
                        <a:rPr lang="it-IT" sz="1600" dirty="0"/>
                        <a:t>4</a:t>
                      </a:r>
                    </a:p>
                  </a:txBody>
                  <a:tcPr/>
                </a:tc>
                <a:extLst>
                  <a:ext uri="{0D108BD9-81ED-4DB2-BD59-A6C34878D82A}">
                    <a16:rowId xmlns:a16="http://schemas.microsoft.com/office/drawing/2014/main" val="10009"/>
                  </a:ext>
                </a:extLst>
              </a:tr>
              <a:tr h="471818">
                <a:tc>
                  <a:txBody>
                    <a:bodyPr/>
                    <a:lstStyle/>
                    <a:p>
                      <a:r>
                        <a:rPr lang="it-IT" sz="2000" b="1" dirty="0">
                          <a:solidFill>
                            <a:srgbClr val="FF0000"/>
                          </a:solidFill>
                        </a:rPr>
                        <a:t>media</a:t>
                      </a:r>
                      <a:r>
                        <a:rPr lang="it-IT" sz="2000" b="1" baseline="0" dirty="0">
                          <a:solidFill>
                            <a:srgbClr val="FF0000"/>
                          </a:solidFill>
                        </a:rPr>
                        <a:t> dei 9 anni</a:t>
                      </a:r>
                      <a:endParaRPr lang="it-IT" sz="2000" b="1" dirty="0">
                        <a:solidFill>
                          <a:srgbClr val="FF0000"/>
                        </a:solidFill>
                      </a:endParaRPr>
                    </a:p>
                  </a:txBody>
                  <a:tcPr/>
                </a:tc>
                <a:tc>
                  <a:txBody>
                    <a:bodyPr/>
                    <a:lstStyle/>
                    <a:p>
                      <a:r>
                        <a:rPr lang="it-IT" sz="2000" b="1" dirty="0">
                          <a:solidFill>
                            <a:srgbClr val="FF0000"/>
                          </a:solidFill>
                        </a:rPr>
                        <a:t>2046</a:t>
                      </a:r>
                    </a:p>
                  </a:txBody>
                  <a:tcPr/>
                </a:tc>
                <a:tc>
                  <a:txBody>
                    <a:bodyPr/>
                    <a:lstStyle/>
                    <a:p>
                      <a:r>
                        <a:rPr lang="it-IT" sz="2000" b="1" dirty="0">
                          <a:solidFill>
                            <a:srgbClr val="FF0000"/>
                          </a:solidFill>
                        </a:rPr>
                        <a:t>33,9</a:t>
                      </a:r>
                    </a:p>
                  </a:txBody>
                  <a:tcPr/>
                </a:tc>
                <a:tc>
                  <a:txBody>
                    <a:bodyPr/>
                    <a:lstStyle/>
                    <a:p>
                      <a:r>
                        <a:rPr lang="it-IT" sz="2000" b="1" dirty="0">
                          <a:solidFill>
                            <a:srgbClr val="FF0000"/>
                          </a:solidFill>
                        </a:rPr>
                        <a:t>2,44</a:t>
                      </a:r>
                    </a:p>
                  </a:txBody>
                  <a:tcPr/>
                </a:tc>
                <a:extLst>
                  <a:ext uri="{0D108BD9-81ED-4DB2-BD59-A6C34878D82A}">
                    <a16:rowId xmlns:a16="http://schemas.microsoft.com/office/drawing/2014/main" val="1758506099"/>
                  </a:ext>
                </a:extLst>
              </a:tr>
            </a:tbl>
          </a:graphicData>
        </a:graphic>
      </p:graphicFrame>
      <p:sp>
        <p:nvSpPr>
          <p:cNvPr id="9" name="CasellaDiTesto 8"/>
          <p:cNvSpPr txBox="1"/>
          <p:nvPr/>
        </p:nvSpPr>
        <p:spPr>
          <a:xfrm>
            <a:off x="3724045" y="5442333"/>
            <a:ext cx="4943475" cy="923330"/>
          </a:xfrm>
          <a:prstGeom prst="rect">
            <a:avLst/>
          </a:prstGeom>
          <a:noFill/>
        </p:spPr>
        <p:txBody>
          <a:bodyPr wrap="square" rtlCol="0">
            <a:spAutoFit/>
          </a:bodyPr>
          <a:lstStyle/>
          <a:p>
            <a:pPr algn="ctr"/>
            <a:r>
              <a:rPr lang="it-IT" b="1" dirty="0">
                <a:solidFill>
                  <a:srgbClr val="FF0000"/>
                </a:solidFill>
                <a:cs typeface="Arial" panose="020B0604020202020204" pitchFamily="34" charset="0"/>
              </a:rPr>
              <a:t>INCIDENZA NAZIONALE PPH</a:t>
            </a:r>
          </a:p>
          <a:p>
            <a:pPr algn="ctr"/>
            <a:r>
              <a:rPr lang="it-IT" b="1" dirty="0">
                <a:solidFill>
                  <a:srgbClr val="FF0000"/>
                </a:solidFill>
                <a:cs typeface="Arial" panose="020B0604020202020204" pitchFamily="34" charset="0"/>
              </a:rPr>
              <a:t>1 ogni 1000 parti vaginali</a:t>
            </a:r>
          </a:p>
          <a:p>
            <a:pPr algn="ctr"/>
            <a:r>
              <a:rPr lang="it-IT" b="1" dirty="0">
                <a:solidFill>
                  <a:srgbClr val="FF0000"/>
                </a:solidFill>
                <a:cs typeface="Arial" panose="020B0604020202020204" pitchFamily="34" charset="0"/>
              </a:rPr>
              <a:t>3 ogni 1000 parti cesarei</a:t>
            </a:r>
          </a:p>
        </p:txBody>
      </p:sp>
      <p:sp>
        <p:nvSpPr>
          <p:cNvPr id="10" name="Rettangolo 9"/>
          <p:cNvSpPr/>
          <p:nvPr/>
        </p:nvSpPr>
        <p:spPr>
          <a:xfrm>
            <a:off x="4638471" y="6365663"/>
            <a:ext cx="3499997" cy="369332"/>
          </a:xfrm>
          <a:prstGeom prst="rect">
            <a:avLst/>
          </a:prstGeom>
        </p:spPr>
        <p:txBody>
          <a:bodyPr wrap="none">
            <a:spAutoFit/>
          </a:bodyPr>
          <a:lstStyle/>
          <a:p>
            <a:r>
              <a:rPr lang="it-IT" b="1" dirty="0">
                <a:solidFill>
                  <a:srgbClr val="FF0000"/>
                </a:solidFill>
              </a:rPr>
              <a:t>CS N°14/2016 ISS 27 maggio 2016  </a:t>
            </a:r>
            <a:endParaRPr lang="it-IT" dirty="0"/>
          </a:p>
        </p:txBody>
      </p:sp>
      <p:pic>
        <p:nvPicPr>
          <p:cNvPr id="1026" name="Picture 2" descr="Risultati immagini per ospedale di pesca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5558" y="1"/>
            <a:ext cx="3126442" cy="132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4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4415368" y="405527"/>
            <a:ext cx="321373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2800" b="1" i="1" dirty="0">
                <a:latin typeface="+mn-lt"/>
              </a:rPr>
              <a:t>… come il TITANIC !</a:t>
            </a:r>
          </a:p>
        </p:txBody>
      </p:sp>
      <p:pic>
        <p:nvPicPr>
          <p:cNvPr id="82947" name="Picture 6" descr="Downloader?uid=7419&amp;d=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747" y="287030"/>
            <a:ext cx="4158160" cy="257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descr="Downloader?uid=7419&amp;d=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68" y="1106303"/>
            <a:ext cx="333163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descr="Downloader?uid=7419&amp;d=t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17" y="3076006"/>
            <a:ext cx="3299884"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9"/>
          <p:cNvSpPr txBox="1">
            <a:spLocks noChangeArrowheads="1"/>
          </p:cNvSpPr>
          <p:nvPr/>
        </p:nvSpPr>
        <p:spPr bwMode="auto">
          <a:xfrm>
            <a:off x="4440726" y="1856856"/>
            <a:ext cx="279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it-IT" sz="1800" i="1" dirty="0"/>
              <a:t>…  </a:t>
            </a:r>
            <a:r>
              <a:rPr lang="it-IT" sz="2000" b="1" i="1" dirty="0">
                <a:latin typeface="+mn-lt"/>
              </a:rPr>
              <a:t>COSTA  </a:t>
            </a:r>
            <a:r>
              <a:rPr lang="it-IT" altLang="ja-JP" sz="2000" b="1" i="1" dirty="0">
                <a:latin typeface="+mn-lt"/>
              </a:rPr>
              <a:t>CONCORDIA</a:t>
            </a:r>
            <a:endParaRPr lang="it-IT" sz="2000" b="1" i="1" dirty="0">
              <a:latin typeface="+mn-lt"/>
            </a:endParaRPr>
          </a:p>
        </p:txBody>
      </p:sp>
      <p:sp>
        <p:nvSpPr>
          <p:cNvPr id="7" name="Rectangle 2"/>
          <p:cNvSpPr>
            <a:spLocks noChangeArrowheads="1"/>
          </p:cNvSpPr>
          <p:nvPr/>
        </p:nvSpPr>
        <p:spPr bwMode="auto">
          <a:xfrm>
            <a:off x="3722501" y="3448739"/>
            <a:ext cx="8866157" cy="31085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it-IT" sz="2800" dirty="0"/>
          </a:p>
          <a:p>
            <a:pPr marL="342900" indent="-342900">
              <a:buFont typeface="Arial" panose="020B0604020202020204" pitchFamily="34" charset="0"/>
              <a:buChar char="•"/>
            </a:pPr>
            <a:r>
              <a:rPr lang="it-IT" sz="2400" b="1" i="1" dirty="0"/>
              <a:t>Allarme scattato in ritardo </a:t>
            </a:r>
          </a:p>
          <a:p>
            <a:pPr marL="342900" indent="-342900">
              <a:buFont typeface="Arial" panose="020B0604020202020204" pitchFamily="34" charset="0"/>
              <a:buChar char="•"/>
            </a:pPr>
            <a:r>
              <a:rPr lang="it-IT" sz="2400" b="1" i="1" dirty="0"/>
              <a:t>Sottovalutazione del problema</a:t>
            </a:r>
          </a:p>
          <a:p>
            <a:pPr marL="342900" indent="-342900">
              <a:buFont typeface="Arial" panose="020B0604020202020204" pitchFamily="34" charset="0"/>
              <a:buChar char="•"/>
            </a:pPr>
            <a:r>
              <a:rPr lang="it-IT" sz="2400" b="1" i="1" dirty="0"/>
              <a:t>Difficoltà di sganciamento delle scialuppe di salvataggio </a:t>
            </a:r>
          </a:p>
          <a:p>
            <a:pPr marL="342900" indent="-342900">
              <a:buFont typeface="Arial" panose="020B0604020202020204" pitchFamily="34" charset="0"/>
              <a:buChar char="•"/>
            </a:pPr>
            <a:r>
              <a:rPr lang="it-IT" sz="2400" b="1" i="1" dirty="0"/>
              <a:t>Inadeguato addestramento e difficoltà linguistiche dell’ </a:t>
            </a:r>
            <a:r>
              <a:rPr lang="it-IT" altLang="ja-JP" sz="2400" b="1" i="1" dirty="0"/>
              <a:t>equipaggio di supporto  </a:t>
            </a:r>
          </a:p>
          <a:p>
            <a:pPr marL="342900" indent="-342900">
              <a:buFont typeface="Arial" panose="020B0604020202020204" pitchFamily="34" charset="0"/>
              <a:buChar char="•"/>
            </a:pPr>
            <a:r>
              <a:rPr lang="it-IT" sz="2400" b="1" i="1" dirty="0"/>
              <a:t>Arbitrario cambiamento di rotta rispetto a quella programmata</a:t>
            </a:r>
          </a:p>
          <a:p>
            <a:pPr marL="342900" indent="-342900">
              <a:buFont typeface="Arial" panose="020B0604020202020204" pitchFamily="34" charset="0"/>
              <a:buChar char="•"/>
            </a:pPr>
            <a:r>
              <a:rPr lang="it-IT" sz="2400" b="1" i="1" dirty="0"/>
              <a:t>Abbandono precoce della nave da parte del capitano</a:t>
            </a:r>
          </a:p>
        </p:txBody>
      </p:sp>
    </p:spTree>
    <p:extLst>
      <p:ext uri="{BB962C8B-B14F-4D97-AF65-F5344CB8AC3E}">
        <p14:creationId xmlns:p14="http://schemas.microsoft.com/office/powerpoint/2010/main" val="1780445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a:extLst>
              <a:ext uri="{FF2B5EF4-FFF2-40B4-BE49-F238E27FC236}">
                <a16:creationId xmlns:a16="http://schemas.microsoft.com/office/drawing/2014/main" id="{F9F02AFB-DF0A-4834-A6AA-ACBD05FDD9C1}"/>
              </a:ext>
            </a:extLst>
          </p:cNvPr>
          <p:cNvGraphicFramePr>
            <a:graphicFrameLocks noGrp="1"/>
          </p:cNvGraphicFramePr>
          <p:nvPr>
            <p:ph idx="1"/>
          </p:nvPr>
        </p:nvGraphicFramePr>
        <p:xfrm>
          <a:off x="1631505" y="1196752"/>
          <a:ext cx="8915697"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olo 3"/>
          <p:cNvSpPr>
            <a:spLocks noGrp="1"/>
          </p:cNvSpPr>
          <p:nvPr>
            <p:ph type="title"/>
          </p:nvPr>
        </p:nvSpPr>
        <p:spPr>
          <a:xfrm>
            <a:off x="2122170" y="1"/>
            <a:ext cx="8150295" cy="1134288"/>
          </a:xfrm>
        </p:spPr>
        <p:txBody>
          <a:bodyPr>
            <a:normAutofit/>
            <a:scene3d>
              <a:camera prst="orthographicFront"/>
              <a:lightRig rig="threePt" dir="t"/>
            </a:scene3d>
            <a:sp3d extrusionH="57150">
              <a:bevelT w="38100" h="38100"/>
            </a:sp3d>
          </a:bodyPr>
          <a:lstStyle/>
          <a:p>
            <a:pPr algn="ctr" eaLnBrk="1" hangingPunct="1"/>
            <a:r>
              <a:rPr lang="it-IT" altLang="it-IT" sz="3600" b="1" dirty="0">
                <a:solidFill>
                  <a:srgbClr val="92D050"/>
                </a:solidFill>
                <a:latin typeface="Arial" charset="0"/>
                <a:ea typeface="MS PGothic" charset="-128"/>
                <a:cs typeface="MS PGothic" charset="-128"/>
              </a:rPr>
              <a:t>PPH: Impatto del protocollo sul consumo di emocomponenti</a:t>
            </a:r>
          </a:p>
        </p:txBody>
      </p:sp>
      <p:sp>
        <p:nvSpPr>
          <p:cNvPr id="6" name="CasellaDiTesto 7"/>
          <p:cNvSpPr txBox="1">
            <a:spLocks noChangeArrowheads="1"/>
          </p:cNvSpPr>
          <p:nvPr/>
        </p:nvSpPr>
        <p:spPr bwMode="auto">
          <a:xfrm>
            <a:off x="8294194" y="6525344"/>
            <a:ext cx="1991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eaLnBrk="1" hangingPunct="1">
              <a:spcBef>
                <a:spcPct val="0"/>
              </a:spcBef>
              <a:buFontTx/>
              <a:buNone/>
            </a:pPr>
            <a:r>
              <a:rPr lang="it-IT" altLang="it-IT" sz="1600" i="1" dirty="0">
                <a:latin typeface="Arial" charset="0"/>
              </a:rPr>
              <a:t>M.Rizzi NATA 2017 </a:t>
            </a:r>
          </a:p>
        </p:txBody>
      </p:sp>
    </p:spTree>
    <p:extLst>
      <p:ext uri="{BB962C8B-B14F-4D97-AF65-F5344CB8AC3E}">
        <p14:creationId xmlns:p14="http://schemas.microsoft.com/office/powerpoint/2010/main" val="1274474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5">
            <a:extLst>
              <a:ext uri="{FF2B5EF4-FFF2-40B4-BE49-F238E27FC236}">
                <a16:creationId xmlns:a16="http://schemas.microsoft.com/office/drawing/2014/main" id="{CBBF1D24-9850-4DE6-BBFC-7EF506D4D07E}"/>
              </a:ext>
            </a:extLst>
          </p:cNvPr>
          <p:cNvGraphicFramePr>
            <a:graphicFrameLocks noGrp="1"/>
          </p:cNvGraphicFramePr>
          <p:nvPr>
            <p:ph idx="1"/>
          </p:nvPr>
        </p:nvGraphicFramePr>
        <p:xfrm>
          <a:off x="1524000" y="1052736"/>
          <a:ext cx="9036496" cy="561662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Connettore diritto 4">
            <a:extLst>
              <a:ext uri="{FF2B5EF4-FFF2-40B4-BE49-F238E27FC236}">
                <a16:creationId xmlns:a16="http://schemas.microsoft.com/office/drawing/2014/main" id="{2E8C1DE1-DCF0-450D-BB94-05C3D0501329}"/>
              </a:ext>
            </a:extLst>
          </p:cNvPr>
          <p:cNvCxnSpPr>
            <a:cxnSpLocks/>
          </p:cNvCxnSpPr>
          <p:nvPr/>
        </p:nvCxnSpPr>
        <p:spPr>
          <a:xfrm flipV="1">
            <a:off x="6312024" y="1556792"/>
            <a:ext cx="0" cy="4867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olo 3"/>
          <p:cNvSpPr>
            <a:spLocks noGrp="1"/>
          </p:cNvSpPr>
          <p:nvPr>
            <p:ph type="title"/>
          </p:nvPr>
        </p:nvSpPr>
        <p:spPr>
          <a:xfrm>
            <a:off x="2122170" y="1"/>
            <a:ext cx="8150295" cy="1134288"/>
          </a:xfrm>
        </p:spPr>
        <p:txBody>
          <a:bodyPr>
            <a:normAutofit/>
            <a:scene3d>
              <a:camera prst="orthographicFront"/>
              <a:lightRig rig="threePt" dir="t"/>
            </a:scene3d>
            <a:sp3d extrusionH="57150">
              <a:bevelT w="38100" h="38100"/>
            </a:sp3d>
          </a:bodyPr>
          <a:lstStyle/>
          <a:p>
            <a:pPr algn="ctr" eaLnBrk="1" hangingPunct="1"/>
            <a:r>
              <a:rPr lang="it-IT" altLang="it-IT" sz="3600" b="1" dirty="0">
                <a:solidFill>
                  <a:srgbClr val="92D050"/>
                </a:solidFill>
                <a:latin typeface="Arial" charset="0"/>
                <a:ea typeface="MS PGothic" charset="-128"/>
                <a:cs typeface="MS PGothic" charset="-128"/>
              </a:rPr>
              <a:t>PPH: Impatto del protocollo sulla clinica </a:t>
            </a:r>
          </a:p>
        </p:txBody>
      </p:sp>
      <p:sp>
        <p:nvSpPr>
          <p:cNvPr id="7" name="CasellaDiTesto 7"/>
          <p:cNvSpPr txBox="1">
            <a:spLocks noChangeArrowheads="1"/>
          </p:cNvSpPr>
          <p:nvPr/>
        </p:nvSpPr>
        <p:spPr bwMode="auto">
          <a:xfrm>
            <a:off x="8568926" y="6519446"/>
            <a:ext cx="1991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eaLnBrk="1" hangingPunct="1">
              <a:spcBef>
                <a:spcPct val="0"/>
              </a:spcBef>
              <a:buFontTx/>
              <a:buNone/>
            </a:pPr>
            <a:r>
              <a:rPr lang="it-IT" altLang="it-IT" sz="1600" i="1" dirty="0">
                <a:latin typeface="Arial" charset="0"/>
              </a:rPr>
              <a:t>M.Rizzi NATA 2017 </a:t>
            </a:r>
          </a:p>
        </p:txBody>
      </p:sp>
    </p:spTree>
    <p:extLst>
      <p:ext uri="{BB962C8B-B14F-4D97-AF65-F5344CB8AC3E}">
        <p14:creationId xmlns:p14="http://schemas.microsoft.com/office/powerpoint/2010/main" val="3172928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6940" y="215000"/>
            <a:ext cx="10515600" cy="1325563"/>
          </a:xfrm>
        </p:spPr>
        <p:txBody>
          <a:bodyPr>
            <a:normAutofit fontScale="90000"/>
          </a:bodyPr>
          <a:lstStyle/>
          <a:p>
            <a:pPr algn="ctr"/>
            <a:r>
              <a:rPr lang="it-IT" b="1" dirty="0">
                <a:solidFill>
                  <a:srgbClr val="FF0000"/>
                </a:solidFill>
                <a:latin typeface="+mn-lt"/>
              </a:rPr>
              <a:t>2018: </a:t>
            </a:r>
            <a:br>
              <a:rPr lang="it-IT" b="1" dirty="0">
                <a:solidFill>
                  <a:srgbClr val="FF0000"/>
                </a:solidFill>
                <a:latin typeface="+mn-lt"/>
              </a:rPr>
            </a:br>
            <a:r>
              <a:rPr lang="it-IT" b="1" dirty="0">
                <a:latin typeface="+mn-lt"/>
              </a:rPr>
              <a:t>PPH maggiore</a:t>
            </a:r>
            <a:br>
              <a:rPr lang="it-IT" b="1" dirty="0">
                <a:latin typeface="+mn-lt"/>
              </a:rPr>
            </a:br>
            <a:r>
              <a:rPr lang="it-IT" b="1" dirty="0">
                <a:latin typeface="+mn-lt"/>
              </a:rPr>
              <a:t>(perdita ematica </a:t>
            </a:r>
            <a:r>
              <a:rPr lang="it-IT" b="1" dirty="0"/>
              <a:t>&gt;</a:t>
            </a:r>
            <a:r>
              <a:rPr lang="it-IT" b="1" dirty="0">
                <a:latin typeface="+mn-lt"/>
              </a:rPr>
              <a:t> ml 1500)</a:t>
            </a:r>
          </a:p>
        </p:txBody>
      </p:sp>
      <p:sp>
        <p:nvSpPr>
          <p:cNvPr id="3" name="Segnaposto contenuto 2"/>
          <p:cNvSpPr>
            <a:spLocks noGrp="1"/>
          </p:cNvSpPr>
          <p:nvPr>
            <p:ph idx="1"/>
          </p:nvPr>
        </p:nvSpPr>
        <p:spPr>
          <a:xfrm>
            <a:off x="715369" y="2057225"/>
            <a:ext cx="10324531" cy="4548292"/>
          </a:xfrm>
        </p:spPr>
        <p:txBody>
          <a:bodyPr>
            <a:normAutofit fontScale="85000" lnSpcReduction="20000"/>
          </a:bodyPr>
          <a:lstStyle/>
          <a:p>
            <a:r>
              <a:rPr lang="it-IT" dirty="0"/>
              <a:t>Pz S.C.A.: 19/10, TC (AR placenta previa)→ Shock emorragico → </a:t>
            </a:r>
            <a:r>
              <a:rPr lang="it-IT" u="sng" dirty="0"/>
              <a:t>isterectomia</a:t>
            </a:r>
            <a:r>
              <a:rPr lang="it-IT" dirty="0"/>
              <a:t> </a:t>
            </a:r>
            <a:r>
              <a:rPr lang="it-IT" dirty="0">
                <a:sym typeface="Symbol"/>
              </a:rPr>
              <a:t> </a:t>
            </a:r>
            <a:r>
              <a:rPr lang="it-IT" dirty="0"/>
              <a:t>TIPO &lt; 24h                          </a:t>
            </a:r>
          </a:p>
          <a:p>
            <a:pPr marL="0" indent="0">
              <a:buNone/>
            </a:pPr>
            <a:r>
              <a:rPr lang="it-IT" dirty="0"/>
              <a:t>    </a:t>
            </a:r>
            <a:r>
              <a:rPr lang="it-IT" dirty="0">
                <a:solidFill>
                  <a:srgbClr val="92D050"/>
                </a:solidFill>
              </a:rPr>
              <a:t>4 </a:t>
            </a:r>
            <a:r>
              <a:rPr lang="it-IT" dirty="0">
                <a:solidFill>
                  <a:srgbClr val="00B050"/>
                </a:solidFill>
              </a:rPr>
              <a:t>u GRC; 1 u PFC; 2gr FIB (+ 2u GRC il 20/10)</a:t>
            </a:r>
          </a:p>
          <a:p>
            <a:r>
              <a:rPr lang="it-IT" dirty="0"/>
              <a:t>Pz D.S.C.: 6/10, TC (BR ipertensione gravidica) → ATONIA Uterina → </a:t>
            </a:r>
          </a:p>
          <a:p>
            <a:pPr marL="0" indent="0">
              <a:buNone/>
            </a:pPr>
            <a:r>
              <a:rPr lang="it-IT" dirty="0"/>
              <a:t>   Shock emorragico → TIPO →embolizzazione → 8/10, dimissione TIPO.</a:t>
            </a:r>
          </a:p>
          <a:p>
            <a:pPr marL="0" indent="0">
              <a:buNone/>
            </a:pPr>
            <a:r>
              <a:rPr lang="it-IT" dirty="0">
                <a:solidFill>
                  <a:srgbClr val="00B050"/>
                </a:solidFill>
              </a:rPr>
              <a:t>   16 u GRC; 4 u PFC; 10gr FIB; 1 u PLT</a:t>
            </a:r>
            <a:endParaRPr lang="it-IT" dirty="0"/>
          </a:p>
          <a:p>
            <a:pPr marL="0" indent="0">
              <a:buNone/>
            </a:pPr>
            <a:r>
              <a:rPr lang="it-IT" dirty="0"/>
              <a:t>   12/10, sepsi→ </a:t>
            </a:r>
            <a:r>
              <a:rPr lang="it-IT" u="sng" dirty="0"/>
              <a:t>isterectomia</a:t>
            </a:r>
            <a:r>
              <a:rPr lang="it-IT" dirty="0"/>
              <a:t>→ TIPO, dimissione 15/10 </a:t>
            </a:r>
          </a:p>
          <a:p>
            <a:r>
              <a:rPr lang="it-IT" dirty="0"/>
              <a:t>Pz D.T.A.: 1/10,  TC (MR pz 51aa) → </a:t>
            </a:r>
            <a:r>
              <a:rPr lang="it-IT" u="sng" dirty="0"/>
              <a:t>isterectomia</a:t>
            </a:r>
            <a:r>
              <a:rPr lang="it-IT" dirty="0"/>
              <a:t> in G2</a:t>
            </a:r>
          </a:p>
          <a:p>
            <a:pPr marL="0" indent="0">
              <a:buNone/>
            </a:pPr>
            <a:r>
              <a:rPr lang="it-IT" dirty="0"/>
              <a:t>   </a:t>
            </a:r>
            <a:r>
              <a:rPr lang="it-IT" dirty="0">
                <a:solidFill>
                  <a:srgbClr val="00B050"/>
                </a:solidFill>
              </a:rPr>
              <a:t> 6u GRC + FIB 2gr(+ 2 u 3/10)</a:t>
            </a:r>
          </a:p>
          <a:p>
            <a:r>
              <a:rPr lang="it-IT" dirty="0"/>
              <a:t>Pz G.D. :  6/6, TC (AR trigemellare)</a:t>
            </a:r>
          </a:p>
          <a:p>
            <a:pPr marL="0" indent="0">
              <a:buNone/>
            </a:pPr>
            <a:r>
              <a:rPr lang="it-IT" dirty="0">
                <a:solidFill>
                  <a:srgbClr val="92D050"/>
                </a:solidFill>
              </a:rPr>
              <a:t>   </a:t>
            </a:r>
            <a:r>
              <a:rPr lang="it-IT" dirty="0">
                <a:solidFill>
                  <a:srgbClr val="00B050"/>
                </a:solidFill>
              </a:rPr>
              <a:t>(2 u GRC il 5/6)il 6/6  4 u GRC+ FIB 2 gr+ 1 u PFC (+ 2u 11/6)</a:t>
            </a:r>
            <a:endParaRPr lang="it-IT" dirty="0"/>
          </a:p>
          <a:p>
            <a:pPr marL="0" indent="0">
              <a:buNone/>
            </a:pPr>
            <a:r>
              <a:rPr lang="it-IT" dirty="0"/>
              <a:t>   </a:t>
            </a:r>
            <a:endParaRPr lang="it-IT" dirty="0">
              <a:solidFill>
                <a:srgbClr val="00B050"/>
              </a:solidFill>
            </a:endParaRPr>
          </a:p>
        </p:txBody>
      </p:sp>
      <p:pic>
        <p:nvPicPr>
          <p:cNvPr id="4" name="Picture 2" descr="Risultati immagini per ospedale di pesca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26" y="53180"/>
            <a:ext cx="3126442" cy="1328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4"/>
          <p:cNvSpPr>
            <a:spLocks noGrp="1"/>
          </p:cNvSpPr>
          <p:nvPr>
            <p:ph type="title"/>
          </p:nvPr>
        </p:nvSpPr>
        <p:spPr>
          <a:xfrm>
            <a:off x="838200" y="210675"/>
            <a:ext cx="10515600" cy="1325563"/>
          </a:xfrm>
        </p:spPr>
        <p:txBody>
          <a:bodyPr/>
          <a:lstStyle/>
          <a:p>
            <a:pPr algn="ctr"/>
            <a:r>
              <a:rPr lang="it-IT" dirty="0"/>
              <a:t> PPH minori o controllate </a:t>
            </a:r>
            <a:r>
              <a:rPr lang="it-IT" b="1" u="sng" dirty="0">
                <a:solidFill>
                  <a:srgbClr val="00B050"/>
                </a:solidFill>
              </a:rPr>
              <a:t>non trasfuse</a:t>
            </a:r>
          </a:p>
        </p:txBody>
      </p:sp>
      <p:sp>
        <p:nvSpPr>
          <p:cNvPr id="16" name="Segnaposto contenuto 15"/>
          <p:cNvSpPr>
            <a:spLocks noGrp="1"/>
          </p:cNvSpPr>
          <p:nvPr>
            <p:ph idx="1"/>
          </p:nvPr>
        </p:nvSpPr>
        <p:spPr>
          <a:xfrm>
            <a:off x="647132" y="1612794"/>
            <a:ext cx="10503089" cy="1635373"/>
          </a:xfrm>
        </p:spPr>
        <p:txBody>
          <a:bodyPr/>
          <a:lstStyle/>
          <a:p>
            <a:r>
              <a:rPr lang="it-IT" dirty="0"/>
              <a:t>PERDITA EMATICA &gt; ml 600: </a:t>
            </a:r>
            <a:r>
              <a:rPr lang="it-IT" dirty="0">
                <a:solidFill>
                  <a:srgbClr val="00B050"/>
                </a:solidFill>
              </a:rPr>
              <a:t>3 pz</a:t>
            </a:r>
          </a:p>
          <a:p>
            <a:r>
              <a:rPr lang="it-IT" dirty="0"/>
              <a:t>PERDITA EMATICA &gt; ml 800: </a:t>
            </a:r>
            <a:r>
              <a:rPr lang="it-IT" dirty="0">
                <a:solidFill>
                  <a:srgbClr val="00B050"/>
                </a:solidFill>
              </a:rPr>
              <a:t>5 pz</a:t>
            </a:r>
          </a:p>
          <a:p>
            <a:r>
              <a:rPr lang="it-IT" dirty="0"/>
              <a:t>PERDITA EMATICA &gt; ml 1400: </a:t>
            </a:r>
            <a:r>
              <a:rPr lang="it-IT" dirty="0">
                <a:solidFill>
                  <a:srgbClr val="00B050"/>
                </a:solidFill>
              </a:rPr>
              <a:t>1pz</a:t>
            </a:r>
          </a:p>
        </p:txBody>
      </p:sp>
      <p:sp>
        <p:nvSpPr>
          <p:cNvPr id="2" name="CasellaDiTesto 1"/>
          <p:cNvSpPr txBox="1"/>
          <p:nvPr/>
        </p:nvSpPr>
        <p:spPr>
          <a:xfrm>
            <a:off x="647132" y="3821373"/>
            <a:ext cx="11273049" cy="1200329"/>
          </a:xfrm>
          <a:prstGeom prst="rect">
            <a:avLst/>
          </a:prstGeom>
          <a:noFill/>
        </p:spPr>
        <p:txBody>
          <a:bodyPr wrap="square" rtlCol="0">
            <a:spAutoFit/>
          </a:bodyPr>
          <a:lstStyle/>
          <a:p>
            <a:r>
              <a:rPr lang="it-IT" sz="3600" b="1" i="1" dirty="0">
                <a:solidFill>
                  <a:srgbClr val="FF0000"/>
                </a:solidFill>
              </a:rPr>
              <a:t>DATI NON RACCOLTI O CONFUSI…… esperienze disperse …..  Il gruppo di lavoro NON CRESCE !!!</a:t>
            </a:r>
          </a:p>
        </p:txBody>
      </p:sp>
      <p:sp>
        <p:nvSpPr>
          <p:cNvPr id="4" name="CasellaDiTesto 3"/>
          <p:cNvSpPr txBox="1"/>
          <p:nvPr/>
        </p:nvSpPr>
        <p:spPr>
          <a:xfrm>
            <a:off x="838200" y="5594908"/>
            <a:ext cx="9370161" cy="523220"/>
          </a:xfrm>
          <a:prstGeom prst="rect">
            <a:avLst/>
          </a:prstGeom>
          <a:solidFill>
            <a:srgbClr val="FFFF00"/>
          </a:solidFill>
        </p:spPr>
        <p:txBody>
          <a:bodyPr wrap="square" rtlCol="0">
            <a:spAutoFit/>
          </a:bodyPr>
          <a:lstStyle/>
          <a:p>
            <a:r>
              <a:rPr lang="it-IT" sz="2800" b="1" i="1" dirty="0"/>
              <a:t>PROPOSTA DI CREAZIONE DI UN FILE CONDIVISO PER LE PPH</a:t>
            </a:r>
            <a:endParaRPr lang="it-IT" sz="2000" b="1" i="1" dirty="0"/>
          </a:p>
        </p:txBody>
      </p:sp>
      <p:pic>
        <p:nvPicPr>
          <p:cNvPr id="5122"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2867" y="4638258"/>
            <a:ext cx="1794914" cy="1913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131" y="1480468"/>
            <a:ext cx="3652090" cy="205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97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229030" y="157041"/>
            <a:ext cx="2278807" cy="694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latin typeface="+mn-lt"/>
                <a:cs typeface="Arial" panose="020B0604020202020204" pitchFamily="34" charset="0"/>
              </a:rPr>
              <a:t>GRUPPO</a:t>
            </a:r>
          </a:p>
        </p:txBody>
      </p:sp>
      <p:sp>
        <p:nvSpPr>
          <p:cNvPr id="5" name="Sottotitolo 2"/>
          <p:cNvSpPr txBox="1">
            <a:spLocks/>
          </p:cNvSpPr>
          <p:nvPr/>
        </p:nvSpPr>
        <p:spPr>
          <a:xfrm>
            <a:off x="1524011" y="1897232"/>
            <a:ext cx="3419959" cy="1062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1000"/>
              </a:spcBef>
            </a:pPr>
            <a:endParaRPr lang="it-IT" i="1"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p:sp>
        <p:nvSpPr>
          <p:cNvPr id="6" name="Titolo 1"/>
          <p:cNvSpPr txBox="1">
            <a:spLocks/>
          </p:cNvSpPr>
          <p:nvPr/>
        </p:nvSpPr>
        <p:spPr>
          <a:xfrm>
            <a:off x="7633789" y="129717"/>
            <a:ext cx="1633041" cy="694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FF0000"/>
                </a:solidFill>
                <a:latin typeface="+mn-lt"/>
                <a:cs typeface="Arial" panose="020B0604020202020204" pitchFamily="34" charset="0"/>
              </a:rPr>
              <a:t>TEAM</a:t>
            </a:r>
          </a:p>
        </p:txBody>
      </p:sp>
      <p:sp>
        <p:nvSpPr>
          <p:cNvPr id="7" name="Rectangle 13"/>
          <p:cNvSpPr>
            <a:spLocks noChangeArrowheads="1"/>
          </p:cNvSpPr>
          <p:nvPr/>
        </p:nvSpPr>
        <p:spPr bwMode="auto">
          <a:xfrm>
            <a:off x="1338816" y="3379404"/>
            <a:ext cx="4038600" cy="1351396"/>
          </a:xfrm>
          <a:prstGeom prst="rect">
            <a:avLst/>
          </a:prstGeom>
          <a:solidFill>
            <a:srgbClr val="92D050"/>
          </a:solidFill>
          <a:ln w="38100">
            <a:solidFill>
              <a:schemeClr val="bg2"/>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sz="1600" b="1" dirty="0">
                <a:solidFill>
                  <a:srgbClr val="002060"/>
                </a:solidFill>
                <a:latin typeface="+mn-lt"/>
              </a:rPr>
              <a:t>GRUPPO</a:t>
            </a:r>
            <a:br>
              <a:rPr lang="it-IT" sz="1600" dirty="0">
                <a:solidFill>
                  <a:srgbClr val="002060"/>
                </a:solidFill>
                <a:latin typeface="+mn-lt"/>
              </a:rPr>
            </a:br>
            <a:r>
              <a:rPr lang="it-IT" sz="1600" dirty="0">
                <a:solidFill>
                  <a:srgbClr val="002060"/>
                </a:solidFill>
                <a:latin typeface="+mn-lt"/>
              </a:rPr>
              <a:t>Due o più individui che interagiscono </a:t>
            </a:r>
            <a:br>
              <a:rPr lang="it-IT" sz="1600" dirty="0">
                <a:solidFill>
                  <a:srgbClr val="002060"/>
                </a:solidFill>
                <a:latin typeface="+mn-lt"/>
              </a:rPr>
            </a:br>
            <a:r>
              <a:rPr lang="it-IT" sz="1600" dirty="0">
                <a:solidFill>
                  <a:srgbClr val="002060"/>
                </a:solidFill>
                <a:latin typeface="+mn-lt"/>
              </a:rPr>
              <a:t>e sono interdipendenti che si uniscono per ottenere un determinato obiettivo</a:t>
            </a:r>
          </a:p>
        </p:txBody>
      </p:sp>
      <p:pic>
        <p:nvPicPr>
          <p:cNvPr id="8" name="Picture 19" descr="Macintosh HD 2009:Users:MacBook2008:Desktop:F1 team ferrari.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863" y="823797"/>
            <a:ext cx="4191000" cy="240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t1.gstatic.com/images?q=tbn:ANd9GcQSyr58WV7o1vHpHEb1G6coBBrvNQmf2MkwpdqBC-JTl1trsa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453" y="823798"/>
            <a:ext cx="4017963" cy="239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1305230" y="4865267"/>
            <a:ext cx="4038600" cy="1849187"/>
          </a:xfrm>
          <a:prstGeom prst="rect">
            <a:avLst/>
          </a:prstGeom>
          <a:solidFill>
            <a:srgbClr val="F3AB3C"/>
          </a:solidFill>
          <a:ln w="38100">
            <a:solidFill>
              <a:schemeClr val="bg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it-IT" sz="1600" b="1" dirty="0">
                <a:solidFill>
                  <a:srgbClr val="002060"/>
                </a:solidFill>
                <a:latin typeface="+mn-lt"/>
              </a:rPr>
              <a:t>GRUPPO DI LAVORO</a:t>
            </a:r>
          </a:p>
          <a:p>
            <a:pPr algn="ctr" eaLnBrk="1" hangingPunct="1">
              <a:spcBef>
                <a:spcPct val="20000"/>
              </a:spcBef>
            </a:pPr>
            <a:r>
              <a:rPr lang="it-IT" sz="1600" dirty="0">
                <a:solidFill>
                  <a:srgbClr val="002060"/>
                </a:solidFill>
                <a:latin typeface="+mn-lt"/>
              </a:rPr>
              <a:t>Un gruppo che interagisce primariamente per condividere informazioni  e per prendere decisioni volte ad aiutare ogni membro del gruppo ad agire entro la sua area di responsabilità</a:t>
            </a:r>
          </a:p>
          <a:p>
            <a:pPr algn="ctr" eaLnBrk="1" hangingPunct="1">
              <a:spcBef>
                <a:spcPct val="20000"/>
              </a:spcBef>
            </a:pPr>
            <a:endParaRPr lang="it-IT" sz="1400" dirty="0">
              <a:solidFill>
                <a:schemeClr val="bg1"/>
              </a:solidFill>
            </a:endParaRPr>
          </a:p>
        </p:txBody>
      </p:sp>
      <p:sp>
        <p:nvSpPr>
          <p:cNvPr id="11" name="Rectangle 17"/>
          <p:cNvSpPr>
            <a:spLocks noChangeArrowheads="1"/>
          </p:cNvSpPr>
          <p:nvPr/>
        </p:nvSpPr>
        <p:spPr bwMode="auto">
          <a:xfrm>
            <a:off x="6320863" y="3335558"/>
            <a:ext cx="4191000" cy="1871874"/>
          </a:xfrm>
          <a:prstGeom prst="rect">
            <a:avLst/>
          </a:prstGeom>
          <a:solidFill>
            <a:srgbClr val="FF0000"/>
          </a:solidFill>
          <a:ln w="38100">
            <a:solidFill>
              <a:schemeClr val="bg2"/>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sz="1800" b="1" dirty="0">
                <a:solidFill>
                  <a:srgbClr val="002060"/>
                </a:solidFill>
                <a:latin typeface="+mn-lt"/>
                <a:cs typeface="Arial" panose="020B0604020202020204" pitchFamily="34" charset="0"/>
              </a:rPr>
              <a:t>TEAM</a:t>
            </a:r>
            <a:br>
              <a:rPr lang="it-IT" sz="1800" dirty="0">
                <a:solidFill>
                  <a:srgbClr val="002060"/>
                </a:solidFill>
                <a:latin typeface="+mn-lt"/>
                <a:cs typeface="Arial" panose="020B0604020202020204" pitchFamily="34" charset="0"/>
              </a:rPr>
            </a:br>
            <a:r>
              <a:rPr lang="it-IT" sz="1600" dirty="0">
                <a:solidFill>
                  <a:srgbClr val="002060"/>
                </a:solidFill>
                <a:latin typeface="+mn-lt"/>
                <a:cs typeface="Arial" panose="020B0604020202020204" pitchFamily="34" charset="0"/>
              </a:rPr>
              <a:t>Un piccolo numero di persone con SKILLS COMPLEMENTARI che sono impegnate a perseguire uno scopo COMUNE, decidono le strategie e l’</a:t>
            </a:r>
            <a:r>
              <a:rPr lang="it-IT" altLang="ja-JP" sz="1600" dirty="0">
                <a:solidFill>
                  <a:srgbClr val="002060"/>
                </a:solidFill>
                <a:latin typeface="+mn-lt"/>
                <a:cs typeface="Arial" panose="020B0604020202020204" pitchFamily="34" charset="0"/>
              </a:rPr>
              <a:t>approccio al problema e </a:t>
            </a:r>
            <a:r>
              <a:rPr lang="it-IT" altLang="ja-JP" sz="1600" u="sng" dirty="0">
                <a:solidFill>
                  <a:srgbClr val="002060"/>
                </a:solidFill>
                <a:latin typeface="+mn-lt"/>
                <a:cs typeface="Arial" panose="020B0604020202020204" pitchFamily="34" charset="0"/>
              </a:rPr>
              <a:t>contano reciprocamente gli uni sugli altri per lo svolgersi delle loro azioni</a:t>
            </a:r>
            <a:r>
              <a:rPr lang="it-IT" altLang="ja-JP" sz="1600" dirty="0">
                <a:solidFill>
                  <a:srgbClr val="002060"/>
                </a:solidFill>
                <a:latin typeface="+mn-lt"/>
                <a:cs typeface="Arial" panose="020B0604020202020204" pitchFamily="34" charset="0"/>
              </a:rPr>
              <a:t>.</a:t>
            </a:r>
            <a:endParaRPr lang="it-IT" sz="1600" dirty="0">
              <a:solidFill>
                <a:srgbClr val="002060"/>
              </a:solidFill>
              <a:latin typeface="+mn-lt"/>
              <a:cs typeface="Arial" panose="020B0604020202020204" pitchFamily="34" charset="0"/>
            </a:endParaRPr>
          </a:p>
        </p:txBody>
      </p:sp>
      <p:sp>
        <p:nvSpPr>
          <p:cNvPr id="12" name="Rectangle 18"/>
          <p:cNvSpPr>
            <a:spLocks noChangeArrowheads="1"/>
          </p:cNvSpPr>
          <p:nvPr/>
        </p:nvSpPr>
        <p:spPr bwMode="auto">
          <a:xfrm>
            <a:off x="6320863" y="5313491"/>
            <a:ext cx="4191000" cy="1301858"/>
          </a:xfrm>
          <a:prstGeom prst="rect">
            <a:avLst/>
          </a:prstGeom>
          <a:solidFill>
            <a:srgbClr val="FFFF00"/>
          </a:solidFill>
          <a:ln w="38100">
            <a:solidFill>
              <a:schemeClr val="bg2"/>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20000"/>
              </a:spcBef>
            </a:pPr>
            <a:r>
              <a:rPr lang="it-IT" sz="1600" b="1" dirty="0">
                <a:solidFill>
                  <a:srgbClr val="002060"/>
                </a:solidFill>
                <a:latin typeface="+mn-lt"/>
              </a:rPr>
              <a:t>TEAMWORK</a:t>
            </a:r>
          </a:p>
          <a:p>
            <a:pPr algn="ctr" eaLnBrk="1" hangingPunct="1">
              <a:lnSpc>
                <a:spcPct val="90000"/>
              </a:lnSpc>
              <a:spcBef>
                <a:spcPct val="20000"/>
              </a:spcBef>
            </a:pPr>
            <a:r>
              <a:rPr lang="it-IT" sz="1600" dirty="0">
                <a:solidFill>
                  <a:srgbClr val="002060"/>
                </a:solidFill>
                <a:latin typeface="+mn-lt"/>
              </a:rPr>
              <a:t>Un gruppo  in cui </a:t>
            </a:r>
            <a:r>
              <a:rPr lang="it-IT" sz="1600" u="sng" dirty="0">
                <a:solidFill>
                  <a:srgbClr val="002060"/>
                </a:solidFill>
                <a:latin typeface="+mn-lt"/>
              </a:rPr>
              <a:t>gli sforzi individuali confluiscono in una performance che è più grande della somma degli sforzi individuali</a:t>
            </a:r>
          </a:p>
        </p:txBody>
      </p:sp>
    </p:spTree>
    <p:extLst>
      <p:ext uri="{BB962C8B-B14F-4D97-AF65-F5344CB8AC3E}">
        <p14:creationId xmlns:p14="http://schemas.microsoft.com/office/powerpoint/2010/main" val="4181170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1041" y="324182"/>
            <a:ext cx="10515600" cy="1325563"/>
          </a:xfrm>
        </p:spPr>
        <p:txBody>
          <a:bodyPr/>
          <a:lstStyle/>
          <a:p>
            <a:pPr algn="ctr"/>
            <a:r>
              <a:rPr lang="it-IT" b="1" dirty="0">
                <a:solidFill>
                  <a:srgbClr val="FF0000"/>
                </a:solidFill>
                <a:latin typeface="Arial Black" panose="020B0A04020102020204" pitchFamily="34" charset="0"/>
                <a:cs typeface="Arial" panose="020B0604020202020204" pitchFamily="34" charset="0"/>
              </a:rPr>
              <a:t>ELEMENTI DEL TEAMWORK</a:t>
            </a:r>
            <a:endParaRPr lang="it-IT" dirty="0">
              <a:solidFill>
                <a:srgbClr val="FF0000"/>
              </a:solidFill>
            </a:endParaRPr>
          </a:p>
        </p:txBody>
      </p:sp>
      <p:pic>
        <p:nvPicPr>
          <p:cNvPr id="4" name="Picture 5" descr="Pinguini"/>
          <p:cNvPicPr>
            <a:picLocks noChangeAspect="1" noChangeArrowheads="1"/>
          </p:cNvPicPr>
          <p:nvPr/>
        </p:nvPicPr>
        <p:blipFill>
          <a:blip r:embed="rId3" cstate="print"/>
          <a:srcRect/>
          <a:stretch>
            <a:fillRect/>
          </a:stretch>
        </p:blipFill>
        <p:spPr bwMode="auto">
          <a:xfrm>
            <a:off x="5774411" y="2061275"/>
            <a:ext cx="5532896" cy="3750589"/>
          </a:xfrm>
          <a:prstGeom prst="rect">
            <a:avLst/>
          </a:prstGeom>
          <a:noFill/>
          <a:ln w="9525">
            <a:noFill/>
            <a:miter lim="800000"/>
            <a:headEnd/>
            <a:tailEnd/>
          </a:ln>
        </p:spPr>
      </p:pic>
      <p:sp>
        <p:nvSpPr>
          <p:cNvPr id="5" name="Rettangolo 4"/>
          <p:cNvSpPr/>
          <p:nvPr/>
        </p:nvSpPr>
        <p:spPr>
          <a:xfrm>
            <a:off x="552776" y="2055891"/>
            <a:ext cx="4949125" cy="3970318"/>
          </a:xfrm>
          <a:prstGeom prst="rect">
            <a:avLst/>
          </a:prstGeom>
        </p:spPr>
        <p:txBody>
          <a:bodyPr wrap="square">
            <a:spAutoFit/>
          </a:bodyPr>
          <a:lstStyle/>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Consapevolezza</a:t>
            </a:r>
          </a:p>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Obiettivo comune</a:t>
            </a:r>
          </a:p>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Interdipendenza </a:t>
            </a:r>
          </a:p>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Mutuo rispetto</a:t>
            </a:r>
          </a:p>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Mutuo backup</a:t>
            </a:r>
          </a:p>
          <a:p>
            <a:pPr>
              <a:buFont typeface="Wingdings" pitchFamily="2" charset="2"/>
              <a:buChar char="Ø"/>
            </a:pPr>
            <a:r>
              <a:rPr lang="it-IT" sz="3600" b="1" dirty="0">
                <a:solidFill>
                  <a:srgbClr val="002060"/>
                </a:solidFill>
                <a:latin typeface="Arial" panose="020B0604020202020204" pitchFamily="34" charset="0"/>
                <a:cs typeface="Arial" panose="020B0604020202020204" pitchFamily="34" charset="0"/>
              </a:rPr>
              <a:t> Adattabilità </a:t>
            </a:r>
          </a:p>
          <a:p>
            <a:r>
              <a:rPr lang="it-IT" sz="3600" b="1" dirty="0">
                <a:solidFill>
                  <a:schemeClr val="accent2">
                    <a:lumMod val="75000"/>
                  </a:schemeClr>
                </a:solidFill>
                <a:latin typeface="Arial" panose="020B0604020202020204" pitchFamily="34" charset="0"/>
                <a:cs typeface="Arial" panose="020B0604020202020204" pitchFamily="34" charset="0"/>
              </a:rPr>
              <a:t> </a:t>
            </a:r>
            <a:endParaRPr lang="it-IT"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72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069" y="131822"/>
            <a:ext cx="10515600" cy="1325563"/>
          </a:xfrm>
        </p:spPr>
        <p:txBody>
          <a:bodyPr>
            <a:normAutofit/>
          </a:bodyPr>
          <a:lstStyle/>
          <a:p>
            <a:pPr algn="ctr"/>
            <a:r>
              <a:rPr lang="it-IT" b="1" dirty="0">
                <a:solidFill>
                  <a:srgbClr val="002060"/>
                </a:solidFill>
                <a:latin typeface="+mn-lt"/>
                <a:cs typeface="Arial" panose="020B0604020202020204" pitchFamily="34" charset="0"/>
              </a:rPr>
              <a:t>MEMBRI DEL TEAM nel </a:t>
            </a:r>
            <a:br>
              <a:rPr lang="it-IT" b="1" dirty="0">
                <a:solidFill>
                  <a:srgbClr val="002060"/>
                </a:solidFill>
                <a:latin typeface="+mn-lt"/>
                <a:cs typeface="Arial" panose="020B0604020202020204" pitchFamily="34" charset="0"/>
              </a:rPr>
            </a:br>
            <a:r>
              <a:rPr lang="it-IT" b="1" cap="all" dirty="0">
                <a:solidFill>
                  <a:srgbClr val="FF0000"/>
                </a:solidFill>
                <a:latin typeface="+mn-lt"/>
                <a:cs typeface="Arial" panose="020B0604020202020204" pitchFamily="34" charset="0"/>
              </a:rPr>
              <a:t>Blocco Parto</a:t>
            </a:r>
            <a:endParaRPr lang="it-IT" cap="all" dirty="0">
              <a:solidFill>
                <a:srgbClr val="FF0000"/>
              </a:solidFill>
              <a:latin typeface="+mn-lt"/>
            </a:endParaRPr>
          </a:p>
        </p:txBody>
      </p:sp>
      <p:sp>
        <p:nvSpPr>
          <p:cNvPr id="5" name="Rettangolo 4"/>
          <p:cNvSpPr/>
          <p:nvPr/>
        </p:nvSpPr>
        <p:spPr>
          <a:xfrm>
            <a:off x="462069" y="2415885"/>
            <a:ext cx="7661329" cy="3477875"/>
          </a:xfrm>
          <a:prstGeom prst="rect">
            <a:avLst/>
          </a:prstGeom>
        </p:spPr>
        <p:txBody>
          <a:bodyPr wrap="square">
            <a:spAutoFit/>
          </a:bodyPr>
          <a:lstStyle/>
          <a:p>
            <a:pPr marL="571500" indent="-571500">
              <a:buFont typeface="Wingdings" panose="05000000000000000000" pitchFamily="2" charset="2"/>
              <a:buChar char="Ø"/>
            </a:pPr>
            <a:r>
              <a:rPr lang="it-IT" sz="4400" b="1" dirty="0">
                <a:solidFill>
                  <a:srgbClr val="FF0000"/>
                </a:solidFill>
                <a:cs typeface="Arial" panose="020B0604020202020204" pitchFamily="34" charset="0"/>
              </a:rPr>
              <a:t>Ostetrica</a:t>
            </a:r>
          </a:p>
          <a:p>
            <a:pPr marL="571500" indent="-571500">
              <a:buFont typeface="Wingdings" panose="05000000000000000000" pitchFamily="2" charset="2"/>
              <a:buChar char="Ø"/>
            </a:pPr>
            <a:r>
              <a:rPr lang="it-IT" sz="4400" b="1" dirty="0">
                <a:solidFill>
                  <a:srgbClr val="FF0000"/>
                </a:solidFill>
                <a:cs typeface="Arial" panose="020B0604020202020204" pitchFamily="34" charset="0"/>
              </a:rPr>
              <a:t>Ginecologo</a:t>
            </a:r>
          </a:p>
          <a:p>
            <a:pPr marL="571500" indent="-571500">
              <a:buFont typeface="Wingdings" panose="05000000000000000000" pitchFamily="2" charset="2"/>
              <a:buChar char="Ø"/>
            </a:pPr>
            <a:r>
              <a:rPr lang="it-IT" sz="4400" b="1" dirty="0">
                <a:solidFill>
                  <a:srgbClr val="FF0000"/>
                </a:solidFill>
                <a:cs typeface="Arial" panose="020B0604020202020204" pitchFamily="34" charset="0"/>
              </a:rPr>
              <a:t>Anestesista     </a:t>
            </a:r>
          </a:p>
          <a:p>
            <a:pPr marL="571500" indent="-571500">
              <a:buFont typeface="Wingdings" panose="05000000000000000000" pitchFamily="2" charset="2"/>
              <a:buChar char="Ø"/>
            </a:pPr>
            <a:r>
              <a:rPr lang="it-IT" sz="4400" b="1" dirty="0">
                <a:solidFill>
                  <a:srgbClr val="FF0000"/>
                </a:solidFill>
                <a:cs typeface="Arial" panose="020B0604020202020204" pitchFamily="34" charset="0"/>
              </a:rPr>
              <a:t>Neonatologo </a:t>
            </a:r>
          </a:p>
          <a:p>
            <a:pPr marL="571500" indent="-571500">
              <a:buFont typeface="Wingdings" panose="05000000000000000000" pitchFamily="2" charset="2"/>
              <a:buChar char="Ø"/>
            </a:pPr>
            <a:r>
              <a:rPr lang="it-IT" sz="4400" b="1" u="sng" dirty="0">
                <a:solidFill>
                  <a:srgbClr val="FF0000"/>
                </a:solidFill>
                <a:cs typeface="Arial" panose="020B0604020202020204" pitchFamily="34" charset="0"/>
              </a:rPr>
              <a:t>Personale di supporto</a:t>
            </a:r>
          </a:p>
        </p:txBody>
      </p:sp>
      <p:pic>
        <p:nvPicPr>
          <p:cNvPr id="5122"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769" y="1635389"/>
            <a:ext cx="4804010" cy="480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26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arrotondato 10"/>
          <p:cNvSpPr/>
          <p:nvPr/>
        </p:nvSpPr>
        <p:spPr>
          <a:xfrm>
            <a:off x="387461" y="2075997"/>
            <a:ext cx="11530739" cy="37358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a:xfrm>
            <a:off x="962187" y="277991"/>
            <a:ext cx="10515600" cy="1325563"/>
          </a:xfrm>
        </p:spPr>
        <p:txBody>
          <a:bodyPr/>
          <a:lstStyle/>
          <a:p>
            <a:pPr algn="ctr"/>
            <a:r>
              <a:rPr lang="it-IT" b="1" dirty="0">
                <a:solidFill>
                  <a:srgbClr val="002060"/>
                </a:solidFill>
                <a:latin typeface="Arial Black" panose="020B0A04020102020204" pitchFamily="34" charset="0"/>
                <a:cs typeface="Arial" panose="020B0604020202020204" pitchFamily="34" charset="0"/>
              </a:rPr>
              <a:t>LEADERSHIP</a:t>
            </a:r>
            <a:endParaRPr lang="it-IT" dirty="0"/>
          </a:p>
        </p:txBody>
      </p:sp>
      <p:sp>
        <p:nvSpPr>
          <p:cNvPr id="4" name="Rettangolo 3"/>
          <p:cNvSpPr/>
          <p:nvPr/>
        </p:nvSpPr>
        <p:spPr>
          <a:xfrm>
            <a:off x="670362" y="2430395"/>
            <a:ext cx="5512074" cy="3046988"/>
          </a:xfrm>
          <a:prstGeom prst="rect">
            <a:avLst/>
          </a:prstGeom>
        </p:spPr>
        <p:txBody>
          <a:bodyPr wrap="square">
            <a:spAutoFit/>
          </a:bodyPr>
          <a:lstStyle/>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a:t>
            </a:r>
            <a:r>
              <a:rPr lang="it-IT" sz="2400" dirty="0">
                <a:solidFill>
                  <a:srgbClr val="002060"/>
                </a:solidFill>
                <a:cs typeface="Arial" panose="020B0604020202020204" pitchFamily="34" charset="0"/>
              </a:rPr>
              <a:t>Esperto autorevole</a:t>
            </a:r>
          </a:p>
          <a:p>
            <a:pPr>
              <a:buFont typeface="Wingdings" pitchFamily="2" charset="2"/>
              <a:buChar char="Ø"/>
            </a:pPr>
            <a:r>
              <a:rPr lang="it-IT" sz="2400" dirty="0">
                <a:solidFill>
                  <a:srgbClr val="002060"/>
                </a:solidFill>
                <a:cs typeface="Arial" panose="020B0604020202020204" pitchFamily="34" charset="0"/>
              </a:rPr>
              <a:t> Mantiene una visione ampia della scena (situation awareness)</a:t>
            </a:r>
          </a:p>
          <a:p>
            <a:pPr>
              <a:buFont typeface="Wingdings" pitchFamily="2" charset="2"/>
              <a:buChar char="Ø"/>
            </a:pPr>
            <a:r>
              <a:rPr lang="it-IT" sz="2400" dirty="0">
                <a:solidFill>
                  <a:srgbClr val="002060"/>
                </a:solidFill>
                <a:cs typeface="Arial" panose="020B0604020202020204" pitchFamily="34" charset="0"/>
              </a:rPr>
              <a:t> Distribuisce i carichi di lavoro</a:t>
            </a:r>
          </a:p>
          <a:p>
            <a:pPr>
              <a:buFont typeface="Wingdings" pitchFamily="2" charset="2"/>
              <a:buChar char="Ø"/>
            </a:pPr>
            <a:r>
              <a:rPr lang="it-IT" sz="2400" dirty="0">
                <a:solidFill>
                  <a:srgbClr val="002060"/>
                </a:solidFill>
                <a:cs typeface="Arial" panose="020B0604020202020204" pitchFamily="34" charset="0"/>
              </a:rPr>
              <a:t> Assegna ruoli - Fa da backup</a:t>
            </a:r>
          </a:p>
          <a:p>
            <a:pPr>
              <a:buFont typeface="Wingdings" pitchFamily="2" charset="2"/>
              <a:buChar char="Ø"/>
            </a:pPr>
            <a:r>
              <a:rPr lang="it-IT" sz="2400" dirty="0">
                <a:solidFill>
                  <a:srgbClr val="002060"/>
                </a:solidFill>
                <a:cs typeface="Arial" panose="020B0604020202020204" pitchFamily="34" charset="0"/>
              </a:rPr>
              <a:t> Prende le decisioni</a:t>
            </a:r>
          </a:p>
          <a:p>
            <a:pPr>
              <a:buFont typeface="Wingdings" pitchFamily="2" charset="2"/>
              <a:buChar char="Ø"/>
            </a:pPr>
            <a:r>
              <a:rPr lang="it-IT" sz="2400" dirty="0">
                <a:solidFill>
                  <a:srgbClr val="002060"/>
                </a:solidFill>
                <a:cs typeface="Arial" panose="020B0604020202020204" pitchFamily="34" charset="0"/>
              </a:rPr>
              <a:t> Supervisiona il team</a:t>
            </a:r>
          </a:p>
          <a:p>
            <a:pPr>
              <a:buFont typeface="Wingdings" pitchFamily="2" charset="2"/>
              <a:buChar char="Ø"/>
            </a:pPr>
            <a:endParaRPr lang="it-IT" sz="2400" dirty="0">
              <a:solidFill>
                <a:schemeClr val="accent2">
                  <a:lumMod val="75000"/>
                </a:schemeClr>
              </a:solidFill>
              <a:latin typeface="Arial" panose="020B0604020202020204" pitchFamily="34" charset="0"/>
              <a:cs typeface="Arial" panose="020B0604020202020204" pitchFamily="34" charset="0"/>
            </a:endParaRPr>
          </a:p>
        </p:txBody>
      </p:sp>
      <p:sp>
        <p:nvSpPr>
          <p:cNvPr id="5" name="Rettangolo 4"/>
          <p:cNvSpPr/>
          <p:nvPr/>
        </p:nvSpPr>
        <p:spPr>
          <a:xfrm>
            <a:off x="6478291" y="2548881"/>
            <a:ext cx="6096000" cy="2677656"/>
          </a:xfrm>
          <a:prstGeom prst="rect">
            <a:avLst/>
          </a:prstGeom>
        </p:spPr>
        <p:txBody>
          <a:bodyPr>
            <a:spAutoFit/>
          </a:bodyPr>
          <a:lstStyle/>
          <a:p>
            <a:pPr>
              <a:buFont typeface="Wingdings" pitchFamily="2" charset="2"/>
              <a:buChar char="Ø"/>
            </a:pPr>
            <a:r>
              <a:rPr lang="it-IT" sz="2400" dirty="0">
                <a:solidFill>
                  <a:srgbClr val="002060"/>
                </a:solidFill>
                <a:cs typeface="Arial" panose="020B0604020202020204" pitchFamily="34" charset="0"/>
              </a:rPr>
              <a:t> Ascolta gli input</a:t>
            </a:r>
          </a:p>
          <a:p>
            <a:pPr>
              <a:buFont typeface="Wingdings" pitchFamily="2" charset="2"/>
              <a:buChar char="Ø"/>
            </a:pPr>
            <a:r>
              <a:rPr lang="it-IT" sz="2400" dirty="0">
                <a:solidFill>
                  <a:srgbClr val="002060"/>
                </a:solidFill>
                <a:cs typeface="Arial" panose="020B0604020202020204" pitchFamily="34" charset="0"/>
              </a:rPr>
              <a:t> Comunica e coordina efficacemente</a:t>
            </a:r>
          </a:p>
          <a:p>
            <a:pPr>
              <a:buFont typeface="Wingdings" pitchFamily="2" charset="2"/>
              <a:buChar char="Ø"/>
            </a:pPr>
            <a:r>
              <a:rPr lang="it-IT" sz="2400" dirty="0">
                <a:solidFill>
                  <a:srgbClr val="002060"/>
                </a:solidFill>
                <a:cs typeface="Arial" panose="020B0604020202020204" pitchFamily="34" charset="0"/>
              </a:rPr>
              <a:t> Manda feedback</a:t>
            </a:r>
          </a:p>
          <a:p>
            <a:pPr>
              <a:buFont typeface="Wingdings" pitchFamily="2" charset="2"/>
              <a:buChar char="Ø"/>
            </a:pPr>
            <a:r>
              <a:rPr lang="it-IT" sz="2400" dirty="0">
                <a:solidFill>
                  <a:srgbClr val="002060"/>
                </a:solidFill>
                <a:cs typeface="Arial" panose="020B0604020202020204" pitchFamily="34" charset="0"/>
              </a:rPr>
              <a:t> Crea atmosfera positiva</a:t>
            </a:r>
          </a:p>
          <a:p>
            <a:pPr>
              <a:buFont typeface="Wingdings" pitchFamily="2" charset="2"/>
              <a:buChar char="Ø"/>
            </a:pPr>
            <a:r>
              <a:rPr lang="it-IT" sz="2400" dirty="0">
                <a:solidFill>
                  <a:srgbClr val="002060"/>
                </a:solidFill>
                <a:cs typeface="Arial" panose="020B0604020202020204" pitchFamily="34" charset="0"/>
              </a:rPr>
              <a:t> Stabilisce le priorità</a:t>
            </a:r>
          </a:p>
          <a:p>
            <a:pPr>
              <a:buFont typeface="Wingdings" pitchFamily="2" charset="2"/>
              <a:buChar char="Ø"/>
            </a:pPr>
            <a:r>
              <a:rPr lang="it-IT" sz="2400" dirty="0">
                <a:solidFill>
                  <a:srgbClr val="002060"/>
                </a:solidFill>
                <a:cs typeface="Arial" panose="020B0604020202020204" pitchFamily="34" charset="0"/>
              </a:rPr>
              <a:t> Risolve i conflitti</a:t>
            </a:r>
          </a:p>
          <a:p>
            <a:pPr>
              <a:buFont typeface="Wingdings" pitchFamily="2" charset="2"/>
              <a:buChar char="Ø"/>
            </a:pPr>
            <a:r>
              <a:rPr lang="it-IT" sz="2400" dirty="0">
                <a:solidFill>
                  <a:srgbClr val="002060"/>
                </a:solidFill>
                <a:cs typeface="Arial" panose="020B0604020202020204" pitchFamily="34" charset="0"/>
              </a:rPr>
              <a:t> Rivaluta </a:t>
            </a:r>
          </a:p>
        </p:txBody>
      </p:sp>
      <p:sp>
        <p:nvSpPr>
          <p:cNvPr id="10" name="Rettangolo 9"/>
          <p:cNvSpPr/>
          <p:nvPr/>
        </p:nvSpPr>
        <p:spPr>
          <a:xfrm>
            <a:off x="5026684" y="1491223"/>
            <a:ext cx="2018501" cy="584776"/>
          </a:xfrm>
          <a:prstGeom prst="rect">
            <a:avLst/>
          </a:prstGeom>
        </p:spPr>
        <p:txBody>
          <a:bodyPr wrap="none">
            <a:spAutoFit/>
          </a:bodyPr>
          <a:lstStyle/>
          <a:p>
            <a:r>
              <a:rPr lang="it-IT" sz="3200" b="1" dirty="0">
                <a:solidFill>
                  <a:schemeClr val="accent2">
                    <a:lumMod val="75000"/>
                  </a:schemeClr>
                </a:solidFill>
                <a:latin typeface="Arial Black" panose="020B0A04020102020204" pitchFamily="34" charset="0"/>
                <a:cs typeface="Arial" panose="020B0604020202020204" pitchFamily="34" charset="0"/>
              </a:rPr>
              <a:t>LEADER</a:t>
            </a:r>
          </a:p>
        </p:txBody>
      </p:sp>
    </p:spTree>
    <p:extLst>
      <p:ext uri="{BB962C8B-B14F-4D97-AF65-F5344CB8AC3E}">
        <p14:creationId xmlns:p14="http://schemas.microsoft.com/office/powerpoint/2010/main" val="2468331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87460" y="2075996"/>
            <a:ext cx="11530739" cy="37358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p:cNvSpPr>
            <a:spLocks noGrp="1"/>
          </p:cNvSpPr>
          <p:nvPr>
            <p:ph type="title"/>
          </p:nvPr>
        </p:nvSpPr>
        <p:spPr>
          <a:xfrm>
            <a:off x="4695217" y="123352"/>
            <a:ext cx="2708582" cy="915707"/>
          </a:xfrm>
        </p:spPr>
        <p:txBody>
          <a:bodyPr>
            <a:normAutofit/>
          </a:bodyPr>
          <a:lstStyle/>
          <a:p>
            <a:pPr algn="ctr"/>
            <a:r>
              <a:rPr lang="it-IT" sz="2400" b="1" dirty="0">
                <a:solidFill>
                  <a:srgbClr val="002060"/>
                </a:solidFill>
                <a:latin typeface="+mn-lt"/>
                <a:cs typeface="Arial" panose="020B0604020202020204" pitchFamily="34" charset="0"/>
              </a:rPr>
              <a:t>FELLOWSHIP</a:t>
            </a:r>
            <a:endParaRPr lang="it-IT" sz="3200" dirty="0">
              <a:latin typeface="+mn-lt"/>
            </a:endParaRPr>
          </a:p>
        </p:txBody>
      </p:sp>
      <p:sp>
        <p:nvSpPr>
          <p:cNvPr id="7" name="Rettangolo 6"/>
          <p:cNvSpPr/>
          <p:nvPr/>
        </p:nvSpPr>
        <p:spPr>
          <a:xfrm>
            <a:off x="895030" y="2420436"/>
            <a:ext cx="4949125" cy="3046988"/>
          </a:xfrm>
          <a:prstGeom prst="rect">
            <a:avLst/>
          </a:prstGeom>
        </p:spPr>
        <p:txBody>
          <a:bodyPr wrap="square">
            <a:spAutoFit/>
          </a:bodyPr>
          <a:lstStyle/>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È importante quanto il leader per il funzionamento del team</a:t>
            </a:r>
          </a:p>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Deve conoscere il suo ruolo ed il suo compito</a:t>
            </a:r>
          </a:p>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Fornisce le informazioni necessarie per la consapevolezza della situazione </a:t>
            </a:r>
          </a:p>
          <a:p>
            <a:pPr>
              <a:buFont typeface="Wingdings" pitchFamily="2" charset="2"/>
              <a:buChar char="Ø"/>
            </a:pPr>
            <a:endParaRPr lang="it-IT" sz="2400" dirty="0">
              <a:solidFill>
                <a:schemeClr val="accent2">
                  <a:lumMod val="75000"/>
                </a:schemeClr>
              </a:solidFill>
              <a:latin typeface="Arial" panose="020B0604020202020204" pitchFamily="34" charset="0"/>
              <a:cs typeface="Arial" panose="020B0604020202020204" pitchFamily="34" charset="0"/>
            </a:endParaRPr>
          </a:p>
        </p:txBody>
      </p:sp>
      <p:sp>
        <p:nvSpPr>
          <p:cNvPr id="8" name="Rettangolo 7"/>
          <p:cNvSpPr/>
          <p:nvPr/>
        </p:nvSpPr>
        <p:spPr>
          <a:xfrm>
            <a:off x="6351725" y="2420436"/>
            <a:ext cx="5284923" cy="2677656"/>
          </a:xfrm>
          <a:prstGeom prst="rect">
            <a:avLst/>
          </a:prstGeom>
        </p:spPr>
        <p:txBody>
          <a:bodyPr wrap="square">
            <a:spAutoFit/>
          </a:bodyPr>
          <a:lstStyle/>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Esegue i compiti in cui è più esperto</a:t>
            </a:r>
          </a:p>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Aiuta il leader ad evitare gli </a:t>
            </a:r>
            <a:r>
              <a:rPr lang="ja-JP" altLang="it-IT" sz="2400" dirty="0">
                <a:solidFill>
                  <a:srgbClr val="002060"/>
                </a:solidFill>
                <a:latin typeface="Arial" panose="020B0604020202020204" pitchFamily="34" charset="0"/>
                <a:cs typeface="Arial" panose="020B0604020202020204" pitchFamily="34" charset="0"/>
              </a:rPr>
              <a:t>“</a:t>
            </a:r>
            <a:r>
              <a:rPr lang="it-IT" altLang="ja-JP" sz="2400" dirty="0">
                <a:solidFill>
                  <a:srgbClr val="002060"/>
                </a:solidFill>
                <a:latin typeface="Arial" panose="020B0604020202020204" pitchFamily="34" charset="0"/>
                <a:cs typeface="Arial" panose="020B0604020202020204" pitchFamily="34" charset="0"/>
              </a:rPr>
              <a:t>errori di fissazione</a:t>
            </a:r>
            <a:r>
              <a:rPr lang="ja-JP" altLang="it-IT" sz="2400" dirty="0">
                <a:solidFill>
                  <a:srgbClr val="002060"/>
                </a:solidFill>
                <a:latin typeface="Arial" panose="020B0604020202020204" pitchFamily="34" charset="0"/>
                <a:cs typeface="Arial" panose="020B0604020202020204" pitchFamily="34" charset="0"/>
              </a:rPr>
              <a:t>”</a:t>
            </a:r>
            <a:endParaRPr lang="it-IT" altLang="ja-JP" sz="2400" dirty="0">
              <a:solidFill>
                <a:srgbClr val="002060"/>
              </a:solidFill>
              <a:latin typeface="Arial" panose="020B0604020202020204" pitchFamily="34" charset="0"/>
              <a:cs typeface="Arial" panose="020B0604020202020204" pitchFamily="34" charset="0"/>
            </a:endParaRPr>
          </a:p>
          <a:p>
            <a:pPr>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 Contribuisce alla corretta procedura diagnostica e terapeutica </a:t>
            </a:r>
          </a:p>
          <a:p>
            <a:pPr>
              <a:buFont typeface="Wingdings" pitchFamily="2" charset="2"/>
              <a:buChar char="Ø"/>
            </a:pPr>
            <a:endParaRPr lang="it-IT" sz="2400" dirty="0">
              <a:solidFill>
                <a:srgbClr val="002060"/>
              </a:solidFill>
              <a:latin typeface="Arial" panose="020B0604020202020204" pitchFamily="34" charset="0"/>
              <a:cs typeface="Arial" panose="020B0604020202020204" pitchFamily="34" charset="0"/>
            </a:endParaRPr>
          </a:p>
        </p:txBody>
      </p:sp>
      <p:sp>
        <p:nvSpPr>
          <p:cNvPr id="9" name="Rettangolo 8"/>
          <p:cNvSpPr/>
          <p:nvPr/>
        </p:nvSpPr>
        <p:spPr>
          <a:xfrm>
            <a:off x="4695217" y="1039059"/>
            <a:ext cx="2529988" cy="707886"/>
          </a:xfrm>
          <a:prstGeom prst="rect">
            <a:avLst/>
          </a:prstGeom>
        </p:spPr>
        <p:txBody>
          <a:bodyPr wrap="none">
            <a:spAutoFit/>
          </a:bodyPr>
          <a:lstStyle/>
          <a:p>
            <a:r>
              <a:rPr lang="it-IT" sz="4000" b="1" dirty="0">
                <a:solidFill>
                  <a:srgbClr val="FF0000"/>
                </a:solidFill>
                <a:cs typeface="Arial" panose="020B0604020202020204" pitchFamily="34" charset="0"/>
              </a:rPr>
              <a:t>FOLLOWER</a:t>
            </a:r>
          </a:p>
        </p:txBody>
      </p:sp>
    </p:spTree>
    <p:extLst>
      <p:ext uri="{BB962C8B-B14F-4D97-AF65-F5344CB8AC3E}">
        <p14:creationId xmlns:p14="http://schemas.microsoft.com/office/powerpoint/2010/main" val="3082291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isultati immagini per il team in sanitÃ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241" y="2054734"/>
            <a:ext cx="7258933" cy="4874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sultati immagini per comunicazi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21" y="0"/>
            <a:ext cx="2481941" cy="1642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magine correl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2602" y="50535"/>
            <a:ext cx="2728081" cy="215821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319384" y="167940"/>
            <a:ext cx="7506268" cy="1077218"/>
          </a:xfrm>
          <a:prstGeom prst="rect">
            <a:avLst/>
          </a:prstGeom>
        </p:spPr>
        <p:txBody>
          <a:bodyPr wrap="square">
            <a:spAutoFit/>
          </a:bodyPr>
          <a:lstStyle/>
          <a:p>
            <a:pPr algn="ctr"/>
            <a:r>
              <a:rPr lang="it-IT" sz="3200" b="1" dirty="0">
                <a:solidFill>
                  <a:srgbClr val="FF0000"/>
                </a:solidFill>
                <a:cs typeface="Arial" panose="020B0604020202020204" pitchFamily="34" charset="0"/>
              </a:rPr>
              <a:t>COMUNICAZIONE</a:t>
            </a:r>
            <a:r>
              <a:rPr lang="it-IT" sz="3200" b="1" dirty="0">
                <a:solidFill>
                  <a:srgbClr val="002060"/>
                </a:solidFill>
                <a:cs typeface="Arial" panose="020B0604020202020204" pitchFamily="34" charset="0"/>
              </a:rPr>
              <a:t> </a:t>
            </a:r>
          </a:p>
          <a:p>
            <a:pPr algn="ctr"/>
            <a:r>
              <a:rPr lang="it-IT" sz="3200" b="1" dirty="0">
                <a:solidFill>
                  <a:srgbClr val="002060"/>
                </a:solidFill>
                <a:cs typeface="Arial" panose="020B0604020202020204" pitchFamily="34" charset="0"/>
              </a:rPr>
              <a:t>E INTERAZIONE INTERDISCIPLINARE</a:t>
            </a:r>
            <a:endParaRPr lang="it-IT" sz="3200" dirty="0"/>
          </a:p>
        </p:txBody>
      </p:sp>
      <p:sp>
        <p:nvSpPr>
          <p:cNvPr id="8" name="Rettangolo 7"/>
          <p:cNvSpPr/>
          <p:nvPr/>
        </p:nvSpPr>
        <p:spPr>
          <a:xfrm>
            <a:off x="942939" y="1331779"/>
            <a:ext cx="10001969" cy="722955"/>
          </a:xfrm>
          <a:prstGeom prst="rect">
            <a:avLst/>
          </a:prstGeom>
        </p:spPr>
        <p:txBody>
          <a:bodyPr wrap="square">
            <a:spAutoFit/>
          </a:bodyPr>
          <a:lstStyle/>
          <a:p>
            <a:pPr algn="ctr">
              <a:lnSpc>
                <a:spcPct val="85000"/>
              </a:lnSpc>
            </a:pPr>
            <a:r>
              <a:rPr lang="it-IT" sz="2400" b="1" dirty="0">
                <a:solidFill>
                  <a:schemeClr val="accent6"/>
                </a:solidFill>
                <a:cs typeface="Arial" panose="020B0604020202020204" pitchFamily="34" charset="0"/>
              </a:rPr>
              <a:t>42% dei casi di </a:t>
            </a:r>
            <a:r>
              <a:rPr lang="it-IT" altLang="ja-JP" sz="2400" b="1" i="1" dirty="0">
                <a:solidFill>
                  <a:schemeClr val="accent6"/>
                </a:solidFill>
                <a:cs typeface="Arial" panose="020B0604020202020204" pitchFamily="34" charset="0"/>
              </a:rPr>
              <a:t>substandard care</a:t>
            </a:r>
            <a:r>
              <a:rPr lang="it-IT" altLang="ja-JP" sz="2400" b="1" dirty="0">
                <a:solidFill>
                  <a:schemeClr val="accent6"/>
                </a:solidFill>
                <a:cs typeface="Arial" panose="020B0604020202020204" pitchFamily="34" charset="0"/>
              </a:rPr>
              <a:t> maggiore</a:t>
            </a:r>
          </a:p>
          <a:p>
            <a:pPr algn="ctr">
              <a:lnSpc>
                <a:spcPct val="85000"/>
              </a:lnSpc>
            </a:pPr>
            <a:r>
              <a:rPr lang="it-IT" altLang="ja-JP" sz="2400" b="1" dirty="0">
                <a:solidFill>
                  <a:schemeClr val="accent6"/>
                </a:solidFill>
                <a:cs typeface="Arial" panose="020B0604020202020204" pitchFamily="34" charset="0"/>
              </a:rPr>
              <a:t> sono dovuti a inadeguata comunicazione tra i professionisti</a:t>
            </a:r>
            <a:endParaRPr lang="it-IT" sz="2400" b="1" dirty="0">
              <a:solidFill>
                <a:schemeClr val="accent6"/>
              </a:solidFill>
              <a:cs typeface="Arial" panose="020B0604020202020204" pitchFamily="34" charset="0"/>
            </a:endParaRPr>
          </a:p>
        </p:txBody>
      </p:sp>
      <p:sp>
        <p:nvSpPr>
          <p:cNvPr id="9" name="CasellaDiTesto 8"/>
          <p:cNvSpPr txBox="1"/>
          <p:nvPr/>
        </p:nvSpPr>
        <p:spPr>
          <a:xfrm>
            <a:off x="7467851" y="4833849"/>
            <a:ext cx="2357801" cy="461665"/>
          </a:xfrm>
          <a:prstGeom prst="rect">
            <a:avLst/>
          </a:prstGeom>
          <a:noFill/>
        </p:spPr>
        <p:txBody>
          <a:bodyPr wrap="square" rtlCol="0">
            <a:spAutoFit/>
          </a:bodyPr>
          <a:lstStyle/>
          <a:p>
            <a:pPr algn="ctr"/>
            <a:r>
              <a:rPr lang="it-IT" sz="2400" b="1" dirty="0">
                <a:solidFill>
                  <a:srgbClr val="FF0000"/>
                </a:solidFill>
                <a:cs typeface="Arial" panose="020B0604020202020204" pitchFamily="34" charset="0"/>
              </a:rPr>
              <a:t>Trasfusionista</a:t>
            </a:r>
          </a:p>
        </p:txBody>
      </p:sp>
      <p:sp>
        <p:nvSpPr>
          <p:cNvPr id="10" name="Rettangolo 9"/>
          <p:cNvSpPr/>
          <p:nvPr/>
        </p:nvSpPr>
        <p:spPr>
          <a:xfrm>
            <a:off x="5652571" y="2682601"/>
            <a:ext cx="1616468" cy="461665"/>
          </a:xfrm>
          <a:prstGeom prst="rect">
            <a:avLst/>
          </a:prstGeom>
        </p:spPr>
        <p:txBody>
          <a:bodyPr wrap="none">
            <a:spAutoFit/>
          </a:bodyPr>
          <a:lstStyle/>
          <a:p>
            <a:r>
              <a:rPr lang="it-IT" sz="2400" b="1" dirty="0">
                <a:solidFill>
                  <a:srgbClr val="FF0000"/>
                </a:solidFill>
                <a:cs typeface="Arial" panose="020B0604020202020204" pitchFamily="34" charset="0"/>
              </a:rPr>
              <a:t>Ginecologo</a:t>
            </a:r>
            <a:endParaRPr lang="it-IT" sz="2400" dirty="0">
              <a:solidFill>
                <a:srgbClr val="FF0000"/>
              </a:solidFill>
            </a:endParaRPr>
          </a:p>
        </p:txBody>
      </p:sp>
      <p:sp>
        <p:nvSpPr>
          <p:cNvPr id="11" name="Rettangolo 10"/>
          <p:cNvSpPr/>
          <p:nvPr/>
        </p:nvSpPr>
        <p:spPr>
          <a:xfrm>
            <a:off x="3834574" y="3231272"/>
            <a:ext cx="1645707" cy="461665"/>
          </a:xfrm>
          <a:prstGeom prst="rect">
            <a:avLst/>
          </a:prstGeom>
        </p:spPr>
        <p:txBody>
          <a:bodyPr wrap="none">
            <a:spAutoFit/>
          </a:bodyPr>
          <a:lstStyle/>
          <a:p>
            <a:r>
              <a:rPr lang="it-IT" sz="2400" b="1" dirty="0">
                <a:solidFill>
                  <a:srgbClr val="FF0000"/>
                </a:solidFill>
                <a:cs typeface="Arial" panose="020B0604020202020204" pitchFamily="34" charset="0"/>
              </a:rPr>
              <a:t>Anestesista</a:t>
            </a:r>
            <a:endParaRPr lang="it-IT" sz="2400" dirty="0">
              <a:solidFill>
                <a:srgbClr val="FF0000"/>
              </a:solidFill>
            </a:endParaRPr>
          </a:p>
        </p:txBody>
      </p:sp>
      <p:sp>
        <p:nvSpPr>
          <p:cNvPr id="12" name="CasellaDiTesto 11"/>
          <p:cNvSpPr txBox="1"/>
          <p:nvPr/>
        </p:nvSpPr>
        <p:spPr>
          <a:xfrm>
            <a:off x="7627977" y="2513531"/>
            <a:ext cx="1901424" cy="830997"/>
          </a:xfrm>
          <a:prstGeom prst="rect">
            <a:avLst/>
          </a:prstGeom>
          <a:noFill/>
        </p:spPr>
        <p:txBody>
          <a:bodyPr wrap="square" rtlCol="0">
            <a:spAutoFit/>
          </a:bodyPr>
          <a:lstStyle/>
          <a:p>
            <a:pPr algn="ctr"/>
            <a:r>
              <a:rPr lang="it-IT" sz="2400" b="1" dirty="0">
                <a:solidFill>
                  <a:srgbClr val="FF0000"/>
                </a:solidFill>
                <a:cs typeface="Arial" panose="020B0604020202020204" pitchFamily="34" charset="0"/>
              </a:rPr>
              <a:t>Laboratorio analisi</a:t>
            </a:r>
          </a:p>
        </p:txBody>
      </p:sp>
      <p:sp>
        <p:nvSpPr>
          <p:cNvPr id="13" name="Rettangolo 12"/>
          <p:cNvSpPr/>
          <p:nvPr/>
        </p:nvSpPr>
        <p:spPr>
          <a:xfrm>
            <a:off x="6992484" y="3681576"/>
            <a:ext cx="1340495" cy="461665"/>
          </a:xfrm>
          <a:prstGeom prst="rect">
            <a:avLst/>
          </a:prstGeom>
        </p:spPr>
        <p:txBody>
          <a:bodyPr wrap="none">
            <a:spAutoFit/>
          </a:bodyPr>
          <a:lstStyle/>
          <a:p>
            <a:r>
              <a:rPr lang="it-IT" sz="2400" b="1" dirty="0">
                <a:solidFill>
                  <a:srgbClr val="FF0000"/>
                </a:solidFill>
                <a:cs typeface="Arial" panose="020B0604020202020204" pitchFamily="34" charset="0"/>
              </a:rPr>
              <a:t>Ostetrica</a:t>
            </a:r>
            <a:endParaRPr lang="it-IT" sz="2400" dirty="0">
              <a:solidFill>
                <a:srgbClr val="FF0000"/>
              </a:solidFill>
            </a:endParaRPr>
          </a:p>
        </p:txBody>
      </p:sp>
      <p:sp>
        <p:nvSpPr>
          <p:cNvPr id="14" name="Rettangolo 13"/>
          <p:cNvSpPr/>
          <p:nvPr/>
        </p:nvSpPr>
        <p:spPr>
          <a:xfrm>
            <a:off x="4902762" y="4136278"/>
            <a:ext cx="1839671" cy="461665"/>
          </a:xfrm>
          <a:prstGeom prst="rect">
            <a:avLst/>
          </a:prstGeom>
        </p:spPr>
        <p:txBody>
          <a:bodyPr wrap="none">
            <a:spAutoFit/>
          </a:bodyPr>
          <a:lstStyle/>
          <a:p>
            <a:r>
              <a:rPr lang="it-IT" sz="2400" b="1" dirty="0">
                <a:solidFill>
                  <a:srgbClr val="FF0000"/>
                </a:solidFill>
                <a:cs typeface="Arial" panose="020B0604020202020204" pitchFamily="34" charset="0"/>
              </a:rPr>
              <a:t>Neonatologo</a:t>
            </a:r>
            <a:endParaRPr lang="it-IT" sz="2400" dirty="0">
              <a:solidFill>
                <a:srgbClr val="FF0000"/>
              </a:solidFill>
            </a:endParaRPr>
          </a:p>
        </p:txBody>
      </p:sp>
      <p:sp>
        <p:nvSpPr>
          <p:cNvPr id="15" name="Ovale 14"/>
          <p:cNvSpPr/>
          <p:nvPr/>
        </p:nvSpPr>
        <p:spPr>
          <a:xfrm>
            <a:off x="3751268" y="2644176"/>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p:cNvSpPr/>
          <p:nvPr/>
        </p:nvSpPr>
        <p:spPr>
          <a:xfrm>
            <a:off x="4889250" y="3585122"/>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Ovale 16"/>
          <p:cNvSpPr/>
          <p:nvPr/>
        </p:nvSpPr>
        <p:spPr>
          <a:xfrm>
            <a:off x="5346777" y="2164896"/>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Ovale 17"/>
          <p:cNvSpPr/>
          <p:nvPr/>
        </p:nvSpPr>
        <p:spPr>
          <a:xfrm>
            <a:off x="6526536" y="3123457"/>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7624573" y="4284539"/>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p:cNvSpPr/>
          <p:nvPr/>
        </p:nvSpPr>
        <p:spPr>
          <a:xfrm>
            <a:off x="7624573" y="2099982"/>
            <a:ext cx="2050451" cy="15639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Picture 6" descr="Risultati immagini per comunicazione tra sanita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57" y="4353908"/>
            <a:ext cx="2331897" cy="188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22283" y="326596"/>
            <a:ext cx="5954184" cy="1339850"/>
          </a:xfrm>
        </p:spPr>
        <p:txBody>
          <a:bodyPr>
            <a:normAutofit fontScale="90000"/>
          </a:bodyPr>
          <a:lstStyle/>
          <a:p>
            <a:pPr eaLnBrk="1" fontAlgn="auto" hangingPunct="1">
              <a:spcAft>
                <a:spcPts val="0"/>
              </a:spcAft>
              <a:defRPr/>
            </a:pPr>
            <a:r>
              <a:rPr lang="it-IT" sz="6000" b="1" dirty="0">
                <a:solidFill>
                  <a:srgbClr val="FF0000"/>
                </a:solidFill>
                <a:latin typeface="+mn-lt"/>
                <a:ea typeface="+mj-ea"/>
                <a:cs typeface="+mj-cs"/>
              </a:rPr>
              <a:t>L’ Errore</a:t>
            </a:r>
            <a:br>
              <a:rPr lang="it-IT" dirty="0">
                <a:ea typeface="+mj-ea"/>
                <a:cs typeface="+mj-cs"/>
              </a:rPr>
            </a:br>
            <a:endParaRPr lang="it-IT" dirty="0">
              <a:ea typeface="+mj-ea"/>
              <a:cs typeface="+mj-cs"/>
            </a:endParaRPr>
          </a:p>
        </p:txBody>
      </p:sp>
      <p:sp>
        <p:nvSpPr>
          <p:cNvPr id="86018" name="Segnaposto contenuto 2"/>
          <p:cNvSpPr>
            <a:spLocks noGrp="1"/>
          </p:cNvSpPr>
          <p:nvPr>
            <p:ph idx="1"/>
          </p:nvPr>
        </p:nvSpPr>
        <p:spPr>
          <a:xfrm>
            <a:off x="588433" y="1700236"/>
            <a:ext cx="10972800" cy="5030787"/>
          </a:xfrm>
        </p:spPr>
        <p:txBody>
          <a:bodyPr/>
          <a:lstStyle/>
          <a:p>
            <a:pPr marL="0" indent="0" eaLnBrk="1" hangingPunct="1">
              <a:buFont typeface="Arial" charset="0"/>
              <a:buNone/>
            </a:pPr>
            <a:r>
              <a:rPr lang="it-IT" dirty="0">
                <a:solidFill>
                  <a:schemeClr val="tx1"/>
                </a:solidFill>
              </a:rPr>
              <a:t>L’</a:t>
            </a:r>
            <a:r>
              <a:rPr lang="it-IT" altLang="ja-JP" b="1" dirty="0">
                <a:solidFill>
                  <a:schemeClr val="tx1"/>
                </a:solidFill>
              </a:rPr>
              <a:t>errore</a:t>
            </a:r>
            <a:r>
              <a:rPr lang="it-IT" altLang="ja-JP" dirty="0">
                <a:solidFill>
                  <a:schemeClr val="tx1"/>
                </a:solidFill>
              </a:rPr>
              <a:t> è una componente inevitabile della realtà umana, in ogni sistema possono determinarsi circostanze che ne favoriscono il verificarsi.</a:t>
            </a:r>
            <a:endParaRPr lang="it-IT" dirty="0">
              <a:solidFill>
                <a:schemeClr val="tx1"/>
              </a:solidFill>
            </a:endParaRP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3" y="203905"/>
            <a:ext cx="2540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24433" y="3068645"/>
            <a:ext cx="10943167" cy="954107"/>
          </a:xfrm>
          <a:prstGeom prst="rect">
            <a:avLst/>
          </a:prstGeom>
        </p:spPr>
        <p:txBody>
          <a:bodyPr>
            <a:spAutoFit/>
          </a:bodyPr>
          <a:lstStyle/>
          <a:p>
            <a:pPr fontAlgn="auto">
              <a:spcBef>
                <a:spcPts val="0"/>
              </a:spcBef>
              <a:spcAft>
                <a:spcPts val="0"/>
              </a:spcAft>
              <a:defRPr/>
            </a:pPr>
            <a:r>
              <a:rPr lang="it-IT" sz="2800" dirty="0">
                <a:solidFill>
                  <a:prstClr val="black"/>
                </a:solidFill>
                <a:ea typeface="+mn-ea"/>
                <a:cs typeface="+mn-cs"/>
              </a:rPr>
              <a:t>L’</a:t>
            </a:r>
            <a:r>
              <a:rPr lang="it-IT" sz="2800" b="1" dirty="0">
                <a:solidFill>
                  <a:prstClr val="black"/>
                </a:solidFill>
                <a:ea typeface="+mn-ea"/>
                <a:cs typeface="+mn-cs"/>
              </a:rPr>
              <a:t>evento avverso </a:t>
            </a:r>
            <a:r>
              <a:rPr lang="it-IT" sz="2800" dirty="0">
                <a:solidFill>
                  <a:prstClr val="black"/>
                </a:solidFill>
                <a:ea typeface="+mn-ea"/>
                <a:cs typeface="+mn-cs"/>
              </a:rPr>
              <a:t>non è conseguenza di un singolo errore umano, ma il frutto di una interazione tra fattori tecnici, organizzativi e di processo</a:t>
            </a:r>
          </a:p>
        </p:txBody>
      </p:sp>
      <p:pic>
        <p:nvPicPr>
          <p:cNvPr id="860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067" y="4076700"/>
            <a:ext cx="2438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33" y="4295798"/>
            <a:ext cx="61468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2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55992" y="1962268"/>
            <a:ext cx="6096000" cy="2277547"/>
          </a:xfrm>
          <a:prstGeom prst="rect">
            <a:avLst/>
          </a:prstGeom>
        </p:spPr>
        <p:txBody>
          <a:bodyPr>
            <a:spAutoFit/>
          </a:bodyPr>
          <a:lstStyle/>
          <a:p>
            <a:pPr algn="ctr">
              <a:defRPr/>
            </a:pPr>
            <a:r>
              <a:rPr lang="it-IT" sz="2400" b="1" dirty="0">
                <a:solidFill>
                  <a:srgbClr val="002060"/>
                </a:solidFill>
                <a:cs typeface="Arial" panose="020B0604020202020204" pitchFamily="34" charset="0"/>
              </a:rPr>
              <a:t>Per esempio</a:t>
            </a:r>
          </a:p>
          <a:p>
            <a:pPr algn="ctr">
              <a:defRPr/>
            </a:pPr>
            <a:endParaRPr lang="it-IT" b="1" dirty="0">
              <a:solidFill>
                <a:srgbClr val="002060"/>
              </a:solidFill>
              <a:cs typeface="Arial" panose="020B0604020202020204" pitchFamily="34" charset="0"/>
            </a:endParaRPr>
          </a:p>
          <a:p>
            <a:pPr algn="ctr">
              <a:defRPr/>
            </a:pPr>
            <a:r>
              <a:rPr lang="it-IT" sz="3200" b="1" dirty="0">
                <a:solidFill>
                  <a:schemeClr val="accent2">
                    <a:lumMod val="75000"/>
                  </a:schemeClr>
                </a:solidFill>
                <a:cs typeface="Arial" panose="020B0604020202020204" pitchFamily="34" charset="0"/>
              </a:rPr>
              <a:t>EMORRAGIA</a:t>
            </a:r>
          </a:p>
          <a:p>
            <a:pPr algn="ctr">
              <a:defRPr/>
            </a:pPr>
            <a:r>
              <a:rPr lang="it-IT" sz="3200" b="1" dirty="0">
                <a:solidFill>
                  <a:schemeClr val="accent2">
                    <a:lumMod val="75000"/>
                  </a:schemeClr>
                </a:solidFill>
                <a:cs typeface="Arial" panose="020B0604020202020204" pitchFamily="34" charset="0"/>
              </a:rPr>
              <a:t>POST-PARTUM</a:t>
            </a:r>
          </a:p>
          <a:p>
            <a:pPr algn="ctr">
              <a:defRPr/>
            </a:pPr>
            <a:endParaRPr lang="it-IT" b="1" dirty="0">
              <a:solidFill>
                <a:srgbClr val="002060"/>
              </a:solidFill>
              <a:latin typeface="Arial" panose="020B0604020202020204" pitchFamily="34" charset="0"/>
              <a:cs typeface="Arial" panose="020B0604020202020204" pitchFamily="34" charset="0"/>
            </a:endParaRPr>
          </a:p>
          <a:p>
            <a:pPr algn="ctr">
              <a:defRPr/>
            </a:pPr>
            <a:endParaRPr lang="it-IT" b="1" dirty="0">
              <a:solidFill>
                <a:srgbClr val="002060"/>
              </a:solidFill>
              <a:latin typeface="Arial" panose="020B0604020202020204" pitchFamily="34" charset="0"/>
              <a:cs typeface="Arial" panose="020B0604020202020204" pitchFamily="34" charset="0"/>
            </a:endParaRPr>
          </a:p>
        </p:txBody>
      </p:sp>
      <p:sp>
        <p:nvSpPr>
          <p:cNvPr id="5" name="Rettangolo 4"/>
          <p:cNvSpPr/>
          <p:nvPr/>
        </p:nvSpPr>
        <p:spPr>
          <a:xfrm>
            <a:off x="2957847" y="1101465"/>
            <a:ext cx="6492290" cy="584775"/>
          </a:xfrm>
          <a:prstGeom prst="rect">
            <a:avLst/>
          </a:prstGeom>
        </p:spPr>
        <p:txBody>
          <a:bodyPr wrap="none">
            <a:spAutoFit/>
          </a:bodyPr>
          <a:lstStyle/>
          <a:p>
            <a:r>
              <a:rPr lang="it-IT" sz="3200" b="1" dirty="0">
                <a:solidFill>
                  <a:srgbClr val="002060"/>
                </a:solidFill>
                <a:cs typeface="Arial" panose="020B0604020202020204" pitchFamily="34" charset="0"/>
              </a:rPr>
              <a:t>Dire chiaramente quale è il problema</a:t>
            </a:r>
          </a:p>
        </p:txBody>
      </p:sp>
      <p:sp>
        <p:nvSpPr>
          <p:cNvPr id="6" name="Rettangolo 5"/>
          <p:cNvSpPr/>
          <p:nvPr/>
        </p:nvSpPr>
        <p:spPr>
          <a:xfrm>
            <a:off x="854493" y="3544243"/>
            <a:ext cx="10698997" cy="1077218"/>
          </a:xfrm>
          <a:prstGeom prst="rect">
            <a:avLst/>
          </a:prstGeom>
        </p:spPr>
        <p:txBody>
          <a:bodyPr wrap="square">
            <a:spAutoFit/>
          </a:bodyPr>
          <a:lstStyle/>
          <a:p>
            <a:pPr>
              <a:defRPr/>
            </a:pPr>
            <a:r>
              <a:rPr lang="it-IT" sz="3200" b="1" dirty="0">
                <a:solidFill>
                  <a:srgbClr val="002060"/>
                </a:solidFill>
                <a:cs typeface="Arial" panose="020B0604020202020204" pitchFamily="34" charset="0"/>
              </a:rPr>
              <a:t>Messaggi chiari </a:t>
            </a:r>
            <a:r>
              <a:rPr lang="it-IT" sz="3200" dirty="0">
                <a:solidFill>
                  <a:srgbClr val="002060"/>
                </a:solidFill>
                <a:cs typeface="Arial" panose="020B0604020202020204" pitchFamily="34" charset="0"/>
              </a:rPr>
              <a:t>con i diversi componenti del team a tutti i livelli</a:t>
            </a:r>
          </a:p>
          <a:p>
            <a:pPr algn="ctr">
              <a:defRPr/>
            </a:pPr>
            <a:r>
              <a:rPr lang="it-IT" sz="3200" dirty="0">
                <a:solidFill>
                  <a:srgbClr val="002060"/>
                </a:solidFill>
                <a:cs typeface="Arial" panose="020B0604020202020204" pitchFamily="34" charset="0"/>
              </a:rPr>
              <a:t>utilizzare</a:t>
            </a:r>
            <a:r>
              <a:rPr lang="it-IT" sz="3200" b="1" dirty="0">
                <a:solidFill>
                  <a:srgbClr val="002060"/>
                </a:solidFill>
                <a:cs typeface="Arial" panose="020B0604020202020204" pitchFamily="34" charset="0"/>
              </a:rPr>
              <a:t> Codici comunicativi</a:t>
            </a:r>
          </a:p>
        </p:txBody>
      </p:sp>
      <p:sp>
        <p:nvSpPr>
          <p:cNvPr id="7" name="Titolo 1"/>
          <p:cNvSpPr txBox="1">
            <a:spLocks/>
          </p:cNvSpPr>
          <p:nvPr/>
        </p:nvSpPr>
        <p:spPr>
          <a:xfrm>
            <a:off x="1628013" y="217927"/>
            <a:ext cx="9556069" cy="7161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solidFill>
                  <a:srgbClr val="FF0000"/>
                </a:solidFill>
                <a:latin typeface="+mn-lt"/>
                <a:cs typeface="Arial" panose="020B0604020202020204" pitchFamily="34" charset="0"/>
              </a:rPr>
              <a:t>COMUNICAZIONE</a:t>
            </a:r>
            <a:endParaRPr lang="it-IT" dirty="0">
              <a:solidFill>
                <a:srgbClr val="FF0000"/>
              </a:solidFill>
              <a:latin typeface="+mn-lt"/>
            </a:endParaRPr>
          </a:p>
        </p:txBody>
      </p:sp>
      <p:pic>
        <p:nvPicPr>
          <p:cNvPr id="614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3852"/>
            <a:ext cx="28575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E68FB6F2-53A7-4BDE-BA4A-2E5DFDDB0069}"/>
              </a:ext>
            </a:extLst>
          </p:cNvPr>
          <p:cNvPicPr>
            <a:picLocks noChangeAspect="1"/>
          </p:cNvPicPr>
          <p:nvPr/>
        </p:nvPicPr>
        <p:blipFill>
          <a:blip r:embed="rId3"/>
          <a:stretch>
            <a:fillRect/>
          </a:stretch>
        </p:blipFill>
        <p:spPr>
          <a:xfrm>
            <a:off x="1428748" y="4916713"/>
            <a:ext cx="9954597" cy="1329989"/>
          </a:xfrm>
          <a:prstGeom prst="rect">
            <a:avLst/>
          </a:prstGeom>
          <a:ln>
            <a:solidFill>
              <a:srgbClr val="FF0000"/>
            </a:solidFill>
          </a:ln>
        </p:spPr>
      </p:pic>
    </p:spTree>
    <p:extLst>
      <p:ext uri="{BB962C8B-B14F-4D97-AF65-F5344CB8AC3E}">
        <p14:creationId xmlns:p14="http://schemas.microsoft.com/office/powerpoint/2010/main" val="1341026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14080" y="-7903"/>
            <a:ext cx="4333943" cy="769441"/>
          </a:xfrm>
          <a:prstGeom prst="rect">
            <a:avLst/>
          </a:prstGeom>
        </p:spPr>
        <p:txBody>
          <a:bodyPr wrap="none">
            <a:spAutoFit/>
          </a:bodyPr>
          <a:lstStyle/>
          <a:p>
            <a:r>
              <a:rPr lang="it-IT" sz="4400" b="1" dirty="0">
                <a:solidFill>
                  <a:srgbClr val="FF0000"/>
                </a:solidFill>
                <a:cs typeface="Arial" panose="020B0604020202020204" pitchFamily="34" charset="0"/>
              </a:rPr>
              <a:t>COMUNICAZIONE</a:t>
            </a:r>
            <a:endParaRPr lang="it-IT" sz="4400" dirty="0">
              <a:solidFill>
                <a:srgbClr val="FF0000"/>
              </a:solidFill>
            </a:endParaRPr>
          </a:p>
        </p:txBody>
      </p:sp>
      <p:pic>
        <p:nvPicPr>
          <p:cNvPr id="5" name="Picture 2" descr="http://t3.gstatic.com/images?q=tbn:ANd9GcReFzewhrMAJr_FqlDSXtPIj_upJLEexwwDYBkCGqF-3RNCOs3f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216" y="914151"/>
            <a:ext cx="2709890" cy="20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396" y="3172275"/>
            <a:ext cx="3622179" cy="11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1236" y="847896"/>
            <a:ext cx="3500111" cy="35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513085" y="1731619"/>
            <a:ext cx="3948001" cy="1200329"/>
          </a:xfrm>
          <a:prstGeom prst="rect">
            <a:avLst/>
          </a:prstGeom>
        </p:spPr>
        <p:txBody>
          <a:bodyPr wrap="square">
            <a:spAutoFit/>
          </a:bodyPr>
          <a:lstStyle/>
          <a:p>
            <a:r>
              <a:rPr lang="it-IT" sz="2400" b="1" i="1" dirty="0">
                <a:solidFill>
                  <a:srgbClr val="FF0000"/>
                </a:solidFill>
                <a:ea typeface="ＭＳ Ｐゴシック" panose="020B0600070205080204" pitchFamily="34" charset="-128"/>
                <a:cs typeface="Arial" panose="020B0604020202020204" pitchFamily="34" charset="0"/>
              </a:rPr>
              <a:t>Dottore la numero 3…….. </a:t>
            </a:r>
          </a:p>
          <a:p>
            <a:r>
              <a:rPr lang="it-IT" sz="2400" b="1" i="1" dirty="0">
                <a:solidFill>
                  <a:srgbClr val="FF0000"/>
                </a:solidFill>
                <a:ea typeface="ＭＳ Ｐゴシック" panose="020B0600070205080204" pitchFamily="34" charset="-128"/>
                <a:cs typeface="Arial" panose="020B0604020202020204" pitchFamily="34" charset="0"/>
              </a:rPr>
              <a:t>la donna perde……..</a:t>
            </a:r>
          </a:p>
          <a:p>
            <a:r>
              <a:rPr lang="it-IT" sz="2400" b="1" i="1" dirty="0">
                <a:solidFill>
                  <a:srgbClr val="FF0000"/>
                </a:solidFill>
                <a:ea typeface="ＭＳ Ｐゴシック" panose="020B0600070205080204" pitchFamily="34" charset="-128"/>
                <a:cs typeface="Arial" panose="020B0604020202020204" pitchFamily="34" charset="0"/>
              </a:rPr>
              <a:t>quella risalita dalla sala…</a:t>
            </a:r>
          </a:p>
        </p:txBody>
      </p:sp>
      <p:sp>
        <p:nvSpPr>
          <p:cNvPr id="9" name="Rettangolo 8"/>
          <p:cNvSpPr/>
          <p:nvPr/>
        </p:nvSpPr>
        <p:spPr>
          <a:xfrm>
            <a:off x="4963103" y="4581281"/>
            <a:ext cx="3672980" cy="2123658"/>
          </a:xfrm>
          <a:prstGeom prst="rect">
            <a:avLst/>
          </a:prstGeom>
          <a:solidFill>
            <a:srgbClr val="FFFF00"/>
          </a:solidFill>
          <a:ln w="38100">
            <a:solidFill>
              <a:srgbClr val="FF0000"/>
            </a:solidFill>
          </a:ln>
        </p:spPr>
        <p:txBody>
          <a:bodyPr wrap="square">
            <a:spAutoFit/>
          </a:bodyPr>
          <a:lstStyle/>
          <a:p>
            <a:pPr>
              <a:spcBef>
                <a:spcPct val="50000"/>
              </a:spcBef>
            </a:pPr>
            <a:r>
              <a:rPr lang="it-IT" altLang="ja-JP" sz="2400" b="1" dirty="0">
                <a:solidFill>
                  <a:srgbClr val="FF0000"/>
                </a:solidFill>
                <a:cs typeface="Arial" panose="020B0604020202020204" pitchFamily="34" charset="0"/>
              </a:rPr>
              <a:t>Inteso</a:t>
            </a:r>
            <a:r>
              <a:rPr lang="it-IT" altLang="ja-JP" sz="2400" dirty="0">
                <a:solidFill>
                  <a:srgbClr val="FF0000"/>
                </a:solidFill>
                <a:cs typeface="Arial" panose="020B0604020202020204" pitchFamily="34" charset="0"/>
              </a:rPr>
              <a:t> </a:t>
            </a:r>
            <a:r>
              <a:rPr lang="it-IT" altLang="ja-JP" sz="2400" dirty="0">
                <a:cs typeface="Arial" panose="020B0604020202020204" pitchFamily="34" charset="0"/>
              </a:rPr>
              <a:t>non significa </a:t>
            </a:r>
            <a:r>
              <a:rPr lang="it-IT" altLang="ja-JP" sz="2400" b="1" dirty="0">
                <a:solidFill>
                  <a:srgbClr val="FF0000"/>
                </a:solidFill>
                <a:cs typeface="Arial" panose="020B0604020202020204" pitchFamily="34" charset="0"/>
              </a:rPr>
              <a:t>detto</a:t>
            </a:r>
          </a:p>
          <a:p>
            <a:pPr>
              <a:spcBef>
                <a:spcPct val="50000"/>
              </a:spcBef>
            </a:pPr>
            <a:r>
              <a:rPr lang="it-IT" altLang="ja-JP" sz="2400" b="1" dirty="0">
                <a:solidFill>
                  <a:srgbClr val="FF0000"/>
                </a:solidFill>
                <a:cs typeface="Arial" panose="020B0604020202020204" pitchFamily="34" charset="0"/>
              </a:rPr>
              <a:t>Detto</a:t>
            </a:r>
            <a:r>
              <a:rPr lang="ja-JP" altLang="it-IT" sz="2400" b="1" dirty="0">
                <a:solidFill>
                  <a:srgbClr val="FF0000"/>
                </a:solidFill>
                <a:cs typeface="Arial" panose="020B0604020202020204" pitchFamily="34" charset="0"/>
              </a:rPr>
              <a:t> </a:t>
            </a:r>
            <a:r>
              <a:rPr lang="it-IT" altLang="ja-JP" sz="2400" dirty="0">
                <a:cs typeface="Arial" panose="020B0604020202020204" pitchFamily="34" charset="0"/>
              </a:rPr>
              <a:t>non significa </a:t>
            </a:r>
            <a:r>
              <a:rPr lang="it-IT" altLang="ja-JP" sz="2400" b="1" dirty="0">
                <a:solidFill>
                  <a:srgbClr val="FF0000"/>
                </a:solidFill>
                <a:cs typeface="Arial" panose="020B0604020202020204" pitchFamily="34" charset="0"/>
              </a:rPr>
              <a:t>sentito</a:t>
            </a:r>
          </a:p>
          <a:p>
            <a:pPr>
              <a:spcBef>
                <a:spcPct val="50000"/>
              </a:spcBef>
            </a:pPr>
            <a:r>
              <a:rPr lang="it-IT" altLang="ja-JP" sz="2400" b="1" dirty="0">
                <a:solidFill>
                  <a:srgbClr val="FF0000"/>
                </a:solidFill>
                <a:cs typeface="Arial" panose="020B0604020202020204" pitchFamily="34" charset="0"/>
              </a:rPr>
              <a:t>Sentito </a:t>
            </a:r>
            <a:r>
              <a:rPr lang="it-IT" altLang="ja-JP" sz="2400" dirty="0">
                <a:cs typeface="Arial" panose="020B0604020202020204" pitchFamily="34" charset="0"/>
              </a:rPr>
              <a:t>non significa </a:t>
            </a:r>
            <a:r>
              <a:rPr lang="it-IT" altLang="ja-JP" sz="2400" b="1" dirty="0">
                <a:solidFill>
                  <a:srgbClr val="FF0000"/>
                </a:solidFill>
                <a:cs typeface="Arial" panose="020B0604020202020204" pitchFamily="34" charset="0"/>
              </a:rPr>
              <a:t>capito</a:t>
            </a:r>
          </a:p>
          <a:p>
            <a:pPr>
              <a:spcBef>
                <a:spcPct val="50000"/>
              </a:spcBef>
            </a:pPr>
            <a:r>
              <a:rPr lang="it-IT" altLang="ja-JP" sz="2400" b="1" dirty="0">
                <a:solidFill>
                  <a:srgbClr val="FF0000"/>
                </a:solidFill>
                <a:cs typeface="Arial" panose="020B0604020202020204" pitchFamily="34" charset="0"/>
              </a:rPr>
              <a:t>Capito</a:t>
            </a:r>
            <a:r>
              <a:rPr lang="ja-JP" altLang="it-IT" sz="2400" b="1" dirty="0">
                <a:solidFill>
                  <a:srgbClr val="FF0000"/>
                </a:solidFill>
                <a:cs typeface="Arial" panose="020B0604020202020204" pitchFamily="34" charset="0"/>
              </a:rPr>
              <a:t> </a:t>
            </a:r>
            <a:r>
              <a:rPr lang="it-IT" altLang="ja-JP" sz="2400" dirty="0">
                <a:cs typeface="Arial" panose="020B0604020202020204" pitchFamily="34" charset="0"/>
              </a:rPr>
              <a:t>non significa </a:t>
            </a:r>
            <a:r>
              <a:rPr lang="it-IT" altLang="ja-JP" sz="2400" b="1" dirty="0">
                <a:solidFill>
                  <a:srgbClr val="FF0000"/>
                </a:solidFill>
                <a:cs typeface="Arial" panose="020B0604020202020204" pitchFamily="34" charset="0"/>
              </a:rPr>
              <a:t>fatto</a:t>
            </a:r>
            <a:endParaRPr lang="it-IT" sz="2400" b="1" dirty="0">
              <a:solidFill>
                <a:srgbClr val="FF0000"/>
              </a:solidFill>
              <a:cs typeface="Arial" panose="020B0604020202020204" pitchFamily="34" charset="0"/>
            </a:endParaRPr>
          </a:p>
        </p:txBody>
      </p:sp>
      <p:pic>
        <p:nvPicPr>
          <p:cNvPr id="10" name="Picture 7" descr="image"/>
          <p:cNvPicPr>
            <a:picLocks noChangeAspect="1" noChangeArrowheads="1"/>
          </p:cNvPicPr>
          <p:nvPr/>
        </p:nvPicPr>
        <p:blipFill>
          <a:blip r:embed="rId5" cstate="print"/>
          <a:srcRect/>
          <a:stretch>
            <a:fillRect/>
          </a:stretch>
        </p:blipFill>
        <p:spPr bwMode="auto">
          <a:xfrm>
            <a:off x="2841926" y="4768373"/>
            <a:ext cx="1828800" cy="1749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657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055726" y="1322618"/>
            <a:ext cx="2669546" cy="769441"/>
          </a:xfrm>
          <a:prstGeom prst="rect">
            <a:avLst/>
          </a:prstGeom>
        </p:spPr>
        <p:txBody>
          <a:bodyPr wrap="none">
            <a:spAutoFit/>
          </a:bodyPr>
          <a:lstStyle/>
          <a:p>
            <a:pPr algn="ctr"/>
            <a:r>
              <a:rPr lang="it-IT" sz="4400" b="1" dirty="0">
                <a:solidFill>
                  <a:srgbClr val="002060"/>
                </a:solidFill>
                <a:latin typeface="Arial Black" panose="020B0A04020102020204" pitchFamily="34" charset="0"/>
                <a:cs typeface="Arial" panose="020B0604020202020204" pitchFamily="34" charset="0"/>
              </a:rPr>
              <a:t>S.B.A.R.</a:t>
            </a:r>
            <a:endParaRPr lang="it-IT" sz="4400" dirty="0"/>
          </a:p>
        </p:txBody>
      </p:sp>
      <p:sp>
        <p:nvSpPr>
          <p:cNvPr id="5" name="Rettangolo 4"/>
          <p:cNvSpPr/>
          <p:nvPr/>
        </p:nvSpPr>
        <p:spPr>
          <a:xfrm>
            <a:off x="521785" y="1049924"/>
            <a:ext cx="10125561" cy="2031325"/>
          </a:xfrm>
          <a:prstGeom prst="rect">
            <a:avLst/>
          </a:prstGeom>
        </p:spPr>
        <p:txBody>
          <a:bodyPr wrap="square">
            <a:spAutoFit/>
          </a:bodyPr>
          <a:lstStyle/>
          <a:p>
            <a:pPr marL="342900" indent="-342900">
              <a:buFont typeface="Wingdings" panose="05000000000000000000" pitchFamily="2" charset="2"/>
              <a:buChar char="Ø"/>
            </a:pPr>
            <a:r>
              <a:rPr lang="it-IT" dirty="0">
                <a:solidFill>
                  <a:srgbClr val="FF0000"/>
                </a:solidFill>
                <a:cs typeface="Arial" panose="020B0604020202020204" pitchFamily="34" charset="0"/>
              </a:rPr>
              <a:t>Valutare il paziente</a:t>
            </a:r>
          </a:p>
          <a:p>
            <a:pPr marL="342900" indent="-342900">
              <a:buFont typeface="Wingdings" panose="05000000000000000000" pitchFamily="2" charset="2"/>
              <a:buChar char="Ø"/>
            </a:pPr>
            <a:r>
              <a:rPr lang="it-IT" dirty="0">
                <a:solidFill>
                  <a:srgbClr val="FF0000"/>
                </a:solidFill>
                <a:cs typeface="Arial" panose="020B0604020202020204" pitchFamily="34" charset="0"/>
              </a:rPr>
              <a:t>Guardare cartella per decidere chi chiamare</a:t>
            </a:r>
          </a:p>
          <a:p>
            <a:pPr marL="342900" indent="-342900">
              <a:buFont typeface="Wingdings" panose="05000000000000000000" pitchFamily="2" charset="2"/>
              <a:buChar char="Ø"/>
            </a:pPr>
            <a:r>
              <a:rPr lang="it-IT" dirty="0">
                <a:solidFill>
                  <a:srgbClr val="FF0000"/>
                </a:solidFill>
                <a:cs typeface="Arial" panose="020B0604020202020204" pitchFamily="34" charset="0"/>
              </a:rPr>
              <a:t>Conoscere la diagnosi di ricovero</a:t>
            </a:r>
          </a:p>
          <a:p>
            <a:pPr marL="342900" indent="-342900">
              <a:buFont typeface="Wingdings" panose="05000000000000000000" pitchFamily="2" charset="2"/>
              <a:buChar char="Ø"/>
            </a:pPr>
            <a:r>
              <a:rPr lang="it-IT" dirty="0">
                <a:solidFill>
                  <a:srgbClr val="FF0000"/>
                </a:solidFill>
                <a:cs typeface="Arial" panose="020B0604020202020204" pitchFamily="34" charset="0"/>
              </a:rPr>
              <a:t>LEGGERE le note mediche/ostetriche più recenti</a:t>
            </a:r>
          </a:p>
          <a:p>
            <a:pPr marL="342900" indent="-342900">
              <a:buFont typeface="Wingdings" panose="05000000000000000000" pitchFamily="2" charset="2"/>
              <a:buChar char="Ø"/>
            </a:pPr>
            <a:r>
              <a:rPr lang="it-IT" dirty="0">
                <a:solidFill>
                  <a:srgbClr val="FF0000"/>
                </a:solidFill>
                <a:cs typeface="Arial" panose="020B0604020202020204" pitchFamily="34" charset="0"/>
              </a:rPr>
              <a:t>Tenere la cartella in mano - pronti a dare info precise quali ALLERGIE,FARMACI, esami</a:t>
            </a:r>
          </a:p>
          <a:p>
            <a:pPr marL="342900" indent="-342900">
              <a:buFont typeface="Wingdings" panose="05000000000000000000" pitchFamily="2" charset="2"/>
              <a:buChar char="Ø"/>
            </a:pPr>
            <a:r>
              <a:rPr lang="it-IT" dirty="0">
                <a:solidFill>
                  <a:srgbClr val="FF0000"/>
                </a:solidFill>
                <a:cs typeface="Arial" panose="020B0604020202020204" pitchFamily="34" charset="0"/>
              </a:rPr>
              <a:t>Focalizzare il problema </a:t>
            </a:r>
          </a:p>
          <a:p>
            <a:pPr marL="342900" indent="-342900">
              <a:buFont typeface="Wingdings" panose="05000000000000000000" pitchFamily="2" charset="2"/>
              <a:buChar char="Ø"/>
            </a:pPr>
            <a:r>
              <a:rPr lang="it-IT" dirty="0">
                <a:solidFill>
                  <a:srgbClr val="FF0000"/>
                </a:solidFill>
                <a:cs typeface="Arial" panose="020B0604020202020204" pitchFamily="34" charset="0"/>
              </a:rPr>
              <a:t>Essere concisi (solo le cose necessarie per quella situazione)</a:t>
            </a:r>
          </a:p>
        </p:txBody>
      </p:sp>
      <p:sp>
        <p:nvSpPr>
          <p:cNvPr id="6" name="Rettangolo 5"/>
          <p:cNvSpPr/>
          <p:nvPr/>
        </p:nvSpPr>
        <p:spPr>
          <a:xfrm>
            <a:off x="582007" y="3132334"/>
            <a:ext cx="4112217" cy="1366528"/>
          </a:xfrm>
          <a:prstGeom prst="rect">
            <a:avLst/>
          </a:prstGeom>
        </p:spPr>
        <p:txBody>
          <a:bodyPr wrap="square">
            <a:spAutoFit/>
          </a:bodyPr>
          <a:lstStyle/>
          <a:p>
            <a:pPr>
              <a:lnSpc>
                <a:spcPct val="90000"/>
              </a:lnSpc>
            </a:pPr>
            <a:r>
              <a:rPr lang="it-IT" sz="2000" b="1" dirty="0">
                <a:solidFill>
                  <a:srgbClr val="002060"/>
                </a:solidFill>
                <a:ea typeface="ＭＳ Ｐゴシック" panose="020B0600070205080204" pitchFamily="34" charset="-128"/>
                <a:cs typeface="Arial" panose="020B0604020202020204" pitchFamily="34" charset="0"/>
              </a:rPr>
              <a:t>1) SITUAZIONE</a:t>
            </a:r>
            <a:endParaRPr lang="it-IT" sz="2000" dirty="0">
              <a:solidFill>
                <a:srgbClr val="002060"/>
              </a:solidFill>
              <a:ea typeface="ＭＳ Ｐゴシック" panose="020B0600070205080204" pitchFamily="34" charset="-128"/>
              <a:cs typeface="Arial" panose="020B0604020202020204" pitchFamily="34" charset="0"/>
            </a:endParaRPr>
          </a:p>
          <a:p>
            <a:pPr>
              <a:lnSpc>
                <a:spcPct val="90000"/>
              </a:lnSpc>
            </a:pPr>
            <a:r>
              <a:rPr lang="it-IT" dirty="0">
                <a:solidFill>
                  <a:srgbClr val="002060"/>
                </a:solidFill>
                <a:ea typeface="ＭＳ Ｐゴシック" panose="020B0600070205080204" pitchFamily="34" charset="-128"/>
                <a:cs typeface="Arial" panose="020B0604020202020204" pitchFamily="34" charset="0"/>
              </a:rPr>
              <a:t>- Chi sei e da dove chiami</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Nome paziente e motivo telefonata</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Paziente ricoverato per……</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Sono preoccupato perché…..</a:t>
            </a:r>
          </a:p>
        </p:txBody>
      </p:sp>
      <p:sp>
        <p:nvSpPr>
          <p:cNvPr id="8" name="Rettangolo 7"/>
          <p:cNvSpPr/>
          <p:nvPr/>
        </p:nvSpPr>
        <p:spPr>
          <a:xfrm>
            <a:off x="5629272" y="3164126"/>
            <a:ext cx="6096000" cy="1366528"/>
          </a:xfrm>
          <a:prstGeom prst="rect">
            <a:avLst/>
          </a:prstGeom>
        </p:spPr>
        <p:txBody>
          <a:bodyPr>
            <a:spAutoFit/>
          </a:bodyPr>
          <a:lstStyle/>
          <a:p>
            <a:pPr>
              <a:lnSpc>
                <a:spcPct val="90000"/>
              </a:lnSpc>
            </a:pPr>
            <a:r>
              <a:rPr lang="it-IT" sz="2000" b="1" dirty="0">
                <a:solidFill>
                  <a:srgbClr val="002060"/>
                </a:solidFill>
                <a:ea typeface="ＭＳ Ｐゴシック" panose="020B0600070205080204" pitchFamily="34" charset="-128"/>
                <a:cs typeface="Arial" panose="020B0604020202020204" pitchFamily="34" charset="0"/>
              </a:rPr>
              <a:t>2) BACKGROUND</a:t>
            </a:r>
            <a:endParaRPr lang="it-IT" sz="2000" dirty="0">
              <a:solidFill>
                <a:srgbClr val="002060"/>
              </a:solidFill>
              <a:ea typeface="ＭＳ Ｐゴシック" panose="020B0600070205080204" pitchFamily="34" charset="-128"/>
              <a:cs typeface="Arial" panose="020B0604020202020204" pitchFamily="34" charset="0"/>
            </a:endParaRPr>
          </a:p>
          <a:p>
            <a:pPr>
              <a:lnSpc>
                <a:spcPct val="90000"/>
              </a:lnSpc>
            </a:pPr>
            <a:r>
              <a:rPr lang="it-IT" sz="1600" dirty="0">
                <a:solidFill>
                  <a:srgbClr val="002060"/>
                </a:solidFill>
                <a:ea typeface="ＭＳ Ｐゴシック" panose="020B0600070205080204" pitchFamily="34" charset="-128"/>
                <a:cs typeface="Arial" panose="020B0604020202020204" pitchFamily="34" charset="0"/>
              </a:rPr>
              <a:t>- </a:t>
            </a:r>
            <a:r>
              <a:rPr lang="it-IT" dirty="0">
                <a:solidFill>
                  <a:srgbClr val="002060"/>
                </a:solidFill>
                <a:ea typeface="ＭＳ Ｐゴシック" panose="020B0600070205080204" pitchFamily="34" charset="-128"/>
                <a:cs typeface="Arial" panose="020B0604020202020204" pitchFamily="34" charset="0"/>
              </a:rPr>
              <a:t>Gravida…para…settimana….</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Storia medica e ostetrica – pertinente al problema</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Di cosa il paziente si lamenta</a:t>
            </a:r>
          </a:p>
          <a:p>
            <a:pPr>
              <a:lnSpc>
                <a:spcPct val="90000"/>
              </a:lnSpc>
            </a:pPr>
            <a:r>
              <a:rPr lang="it-IT" dirty="0">
                <a:solidFill>
                  <a:srgbClr val="002060"/>
                </a:solidFill>
                <a:ea typeface="ＭＳ Ｐゴシック" panose="020B0600070205080204" pitchFamily="34" charset="-128"/>
                <a:cs typeface="Arial" panose="020B0604020202020204" pitchFamily="34" charset="0"/>
              </a:rPr>
              <a:t>- Cosa è successo fino ad ora</a:t>
            </a:r>
          </a:p>
        </p:txBody>
      </p:sp>
      <p:sp>
        <p:nvSpPr>
          <p:cNvPr id="10" name="Rettangolo 9"/>
          <p:cNvSpPr/>
          <p:nvPr/>
        </p:nvSpPr>
        <p:spPr>
          <a:xfrm>
            <a:off x="574246" y="4690195"/>
            <a:ext cx="4827725" cy="2114425"/>
          </a:xfrm>
          <a:prstGeom prst="rect">
            <a:avLst/>
          </a:prstGeom>
        </p:spPr>
        <p:txBody>
          <a:bodyPr wrap="square">
            <a:spAutoFit/>
          </a:bodyPr>
          <a:lstStyle/>
          <a:p>
            <a:pPr>
              <a:lnSpc>
                <a:spcPct val="90000"/>
              </a:lnSpc>
            </a:pPr>
            <a:r>
              <a:rPr lang="it-IT" sz="2000" b="1" dirty="0">
                <a:solidFill>
                  <a:srgbClr val="002060"/>
                </a:solidFill>
                <a:ea typeface="ＭＳ Ｐゴシック" panose="020B0600070205080204" pitchFamily="34" charset="-128"/>
                <a:cs typeface="Arial" panose="020B0604020202020204" pitchFamily="34" charset="0"/>
              </a:rPr>
              <a:t>3) ASSESSMENT</a:t>
            </a:r>
            <a:endParaRPr lang="it-IT" sz="2000" dirty="0">
              <a:solidFill>
                <a:srgbClr val="002060"/>
              </a:solidFill>
              <a:ea typeface="ＭＳ Ｐゴシック" panose="020B0600070205080204" pitchFamily="34" charset="-128"/>
              <a:cs typeface="Arial" panose="020B0604020202020204" pitchFamily="34" charset="0"/>
            </a:endParaRPr>
          </a:p>
          <a:p>
            <a:pPr marL="285750" indent="-285750">
              <a:lnSpc>
                <a:spcPct val="90000"/>
              </a:lnSpc>
              <a:buFontTx/>
              <a:buChar char="-"/>
            </a:pPr>
            <a:r>
              <a:rPr lang="it-IT" dirty="0">
                <a:solidFill>
                  <a:srgbClr val="002060"/>
                </a:solidFill>
                <a:ea typeface="ＭＳ Ｐゴシック" panose="020B0600070205080204" pitchFamily="34" charset="-128"/>
                <a:cs typeface="Arial" panose="020B0604020202020204" pitchFamily="34" charset="0"/>
              </a:rPr>
              <a:t>BCF/CTG – valutazione</a:t>
            </a:r>
          </a:p>
          <a:p>
            <a:pPr marL="285750" indent="-285750">
              <a:lnSpc>
                <a:spcPct val="90000"/>
              </a:lnSpc>
              <a:buFontTx/>
              <a:buChar char="-"/>
            </a:pPr>
            <a:r>
              <a:rPr lang="it-IT" dirty="0">
                <a:solidFill>
                  <a:srgbClr val="002060"/>
                </a:solidFill>
                <a:ea typeface="ＭＳ Ｐゴシック" panose="020B0600070205080204" pitchFamily="34" charset="-128"/>
                <a:cs typeface="Arial" panose="020B0604020202020204" pitchFamily="34" charset="0"/>
              </a:rPr>
              <a:t>Parametri PA, T, FC, FR</a:t>
            </a:r>
          </a:p>
          <a:p>
            <a:pPr marL="285750" indent="-285750">
              <a:lnSpc>
                <a:spcPct val="90000"/>
              </a:lnSpc>
              <a:buFontTx/>
              <a:buChar char="-"/>
            </a:pPr>
            <a:r>
              <a:rPr lang="it-IT" dirty="0">
                <a:solidFill>
                  <a:srgbClr val="002060"/>
                </a:solidFill>
                <a:ea typeface="ＭＳ Ｐゴシック" panose="020B0600070205080204" pitchFamily="34" charset="-128"/>
                <a:cs typeface="Arial" panose="020B0604020202020204" pitchFamily="34" charset="0"/>
              </a:rPr>
              <a:t>Contrazioni</a:t>
            </a:r>
          </a:p>
          <a:p>
            <a:pPr marL="285750" indent="-285750">
              <a:lnSpc>
                <a:spcPct val="90000"/>
              </a:lnSpc>
              <a:buFontTx/>
              <a:buChar char="-"/>
            </a:pPr>
            <a:r>
              <a:rPr lang="it-IT" u="sng" dirty="0">
                <a:solidFill>
                  <a:srgbClr val="002060"/>
                </a:solidFill>
                <a:ea typeface="ＭＳ Ｐゴシック" panose="020B0600070205080204" pitchFamily="34" charset="-128"/>
                <a:cs typeface="Arial" panose="020B0604020202020204" pitchFamily="34" charset="0"/>
              </a:rPr>
              <a:t>IMPRESSIONE CLINICA</a:t>
            </a:r>
          </a:p>
          <a:p>
            <a:pPr marL="285750" indent="-285750">
              <a:lnSpc>
                <a:spcPct val="90000"/>
              </a:lnSpc>
              <a:buFontTx/>
              <a:buChar char="-"/>
            </a:pPr>
            <a:r>
              <a:rPr lang="it-IT" dirty="0">
                <a:solidFill>
                  <a:srgbClr val="002060"/>
                </a:solidFill>
                <a:ea typeface="ＭＳ Ｐゴシック" panose="020B0600070205080204" pitchFamily="34" charset="-128"/>
                <a:cs typeface="Arial" panose="020B0604020202020204" pitchFamily="34" charset="0"/>
              </a:rPr>
              <a:t>Preoccupazioni</a:t>
            </a:r>
          </a:p>
          <a:p>
            <a:pPr marL="285750" indent="-285750">
              <a:lnSpc>
                <a:spcPct val="90000"/>
              </a:lnSpc>
              <a:buFontTx/>
              <a:buChar char="-"/>
            </a:pPr>
            <a:r>
              <a:rPr lang="it-IT" dirty="0">
                <a:solidFill>
                  <a:srgbClr val="002060"/>
                </a:solidFill>
                <a:ea typeface="ＭＳ Ｐゴシック" panose="020B0600070205080204" pitchFamily="34" charset="-128"/>
                <a:cs typeface="Arial" panose="020B0604020202020204" pitchFamily="34" charset="0"/>
              </a:rPr>
              <a:t>Cosa è già stato fatto: esami, accesso venoso, catetere</a:t>
            </a:r>
          </a:p>
        </p:txBody>
      </p:sp>
      <p:sp>
        <p:nvSpPr>
          <p:cNvPr id="11" name="Rettangolo 10"/>
          <p:cNvSpPr/>
          <p:nvPr/>
        </p:nvSpPr>
        <p:spPr>
          <a:xfrm>
            <a:off x="5629272" y="4613531"/>
            <a:ext cx="6538995" cy="1815882"/>
          </a:xfrm>
          <a:prstGeom prst="rect">
            <a:avLst/>
          </a:prstGeom>
        </p:spPr>
        <p:txBody>
          <a:bodyPr wrap="square">
            <a:spAutoFit/>
          </a:bodyPr>
          <a:lstStyle/>
          <a:p>
            <a:r>
              <a:rPr lang="it-IT" sz="2000" b="1" dirty="0">
                <a:solidFill>
                  <a:srgbClr val="002060"/>
                </a:solidFill>
                <a:cs typeface="Arial" panose="020B0604020202020204" pitchFamily="34" charset="0"/>
              </a:rPr>
              <a:t>4) RACCOMANDAZIONI/RICHIESTE</a:t>
            </a:r>
            <a:endParaRPr lang="it-IT" sz="2000" dirty="0">
              <a:solidFill>
                <a:srgbClr val="002060"/>
              </a:solidFill>
              <a:cs typeface="Arial" panose="020B0604020202020204" pitchFamily="34" charset="0"/>
            </a:endParaRPr>
          </a:p>
          <a:p>
            <a:r>
              <a:rPr lang="it-IT" sz="1600" dirty="0">
                <a:solidFill>
                  <a:srgbClr val="002060"/>
                </a:solidFill>
                <a:cs typeface="Arial" panose="020B0604020202020204" pitchFamily="34" charset="0"/>
              </a:rPr>
              <a:t>- </a:t>
            </a:r>
            <a:r>
              <a:rPr lang="it-IT" dirty="0">
                <a:solidFill>
                  <a:srgbClr val="002060"/>
                </a:solidFill>
                <a:cs typeface="Arial" panose="020B0604020202020204" pitchFamily="34" charset="0"/>
              </a:rPr>
              <a:t>Fai la tua richiesta - precisa tempistica:</a:t>
            </a:r>
          </a:p>
          <a:p>
            <a:r>
              <a:rPr lang="it-IT" dirty="0">
                <a:solidFill>
                  <a:srgbClr val="002060"/>
                </a:solidFill>
                <a:cs typeface="Arial" panose="020B0604020202020204" pitchFamily="34" charset="0"/>
              </a:rPr>
              <a:t>- Voglio che tu venga adesso</a:t>
            </a:r>
          </a:p>
          <a:p>
            <a:r>
              <a:rPr lang="it-IT" dirty="0">
                <a:solidFill>
                  <a:srgbClr val="002060"/>
                </a:solidFill>
                <a:cs typeface="Arial" panose="020B0604020202020204" pitchFamily="34" charset="0"/>
              </a:rPr>
              <a:t>- Vorrei che tu valutassi il Pz nei prox 30</a:t>
            </a:r>
            <a:r>
              <a:rPr lang="ja-JP" altLang="it-IT" dirty="0">
                <a:solidFill>
                  <a:srgbClr val="002060"/>
                </a:solidFill>
                <a:cs typeface="Arial" panose="020B0604020202020204" pitchFamily="34" charset="0"/>
              </a:rPr>
              <a:t>’</a:t>
            </a:r>
            <a:endParaRPr lang="it-IT" altLang="ja-JP" dirty="0">
              <a:solidFill>
                <a:srgbClr val="002060"/>
              </a:solidFill>
              <a:cs typeface="Arial" panose="020B0604020202020204" pitchFamily="34" charset="0"/>
            </a:endParaRPr>
          </a:p>
          <a:p>
            <a:r>
              <a:rPr lang="it-IT" dirty="0">
                <a:solidFill>
                  <a:srgbClr val="002060"/>
                </a:solidFill>
                <a:cs typeface="Arial" panose="020B0604020202020204" pitchFamily="34" charset="0"/>
              </a:rPr>
              <a:t>Chiarire tutte le istruzioni/aspettative e dare indicazioni eventualmente su quando richiamare</a:t>
            </a:r>
            <a:r>
              <a:rPr lang="it-IT" sz="2000" dirty="0">
                <a:solidFill>
                  <a:srgbClr val="002060"/>
                </a:solidFill>
                <a:cs typeface="Arial" panose="020B0604020202020204" pitchFamily="34" charset="0"/>
              </a:rPr>
              <a:t>.</a:t>
            </a:r>
            <a:endParaRPr lang="it-IT" sz="2000" u="sng" dirty="0">
              <a:solidFill>
                <a:srgbClr val="002060"/>
              </a:solidFill>
              <a:cs typeface="Arial" panose="020B0604020202020204" pitchFamily="34" charset="0"/>
            </a:endParaRPr>
          </a:p>
        </p:txBody>
      </p:sp>
      <p:sp>
        <p:nvSpPr>
          <p:cNvPr id="9" name="Rettangolo 8"/>
          <p:cNvSpPr/>
          <p:nvPr/>
        </p:nvSpPr>
        <p:spPr>
          <a:xfrm>
            <a:off x="2330496" y="229398"/>
            <a:ext cx="7811882" cy="769441"/>
          </a:xfrm>
          <a:prstGeom prst="rect">
            <a:avLst/>
          </a:prstGeom>
        </p:spPr>
        <p:txBody>
          <a:bodyPr wrap="none">
            <a:spAutoFit/>
          </a:bodyPr>
          <a:lstStyle/>
          <a:p>
            <a:pPr algn="ctr"/>
            <a:r>
              <a:rPr lang="it-IT" sz="4400" b="1" dirty="0">
                <a:solidFill>
                  <a:srgbClr val="FF0000"/>
                </a:solidFill>
                <a:cs typeface="Arial" panose="020B0604020202020204" pitchFamily="34" charset="0"/>
              </a:rPr>
              <a:t>COMUNICAZIONE STRUTTURATA</a:t>
            </a:r>
            <a:endParaRPr lang="it-IT" sz="4400" dirty="0">
              <a:solidFill>
                <a:srgbClr val="FF0000"/>
              </a:solidFill>
            </a:endParaRPr>
          </a:p>
        </p:txBody>
      </p:sp>
    </p:spTree>
    <p:extLst>
      <p:ext uri="{BB962C8B-B14F-4D97-AF65-F5344CB8AC3E}">
        <p14:creationId xmlns:p14="http://schemas.microsoft.com/office/powerpoint/2010/main" val="2509518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0253" y="298020"/>
            <a:ext cx="12775299" cy="986937"/>
          </a:xfrm>
          <a:prstGeom prst="rect">
            <a:avLst/>
          </a:prstGeom>
        </p:spPr>
        <p:txBody>
          <a:bodyPr wrap="square">
            <a:spAutoFit/>
          </a:bodyPr>
          <a:lstStyle/>
          <a:p>
            <a:pPr marL="533400" indent="-533400">
              <a:lnSpc>
                <a:spcPct val="90000"/>
              </a:lnSpc>
            </a:pPr>
            <a:r>
              <a:rPr lang="it-IT" sz="3200" b="1" dirty="0">
                <a:solidFill>
                  <a:schemeClr val="accent2">
                    <a:lumMod val="75000"/>
                  </a:schemeClr>
                </a:solidFill>
                <a:latin typeface="Arial Black" panose="020B0A04020102020204" pitchFamily="34" charset="0"/>
              </a:rPr>
              <a:t>13) Fai un buon lavoro di squadra - coordina e  </a:t>
            </a:r>
          </a:p>
          <a:p>
            <a:pPr marL="533400" indent="-533400">
              <a:lnSpc>
                <a:spcPct val="90000"/>
              </a:lnSpc>
            </a:pPr>
            <a:r>
              <a:rPr lang="it-IT" sz="3200" b="1" dirty="0">
                <a:solidFill>
                  <a:schemeClr val="accent2">
                    <a:lumMod val="75000"/>
                  </a:schemeClr>
                </a:solidFill>
                <a:latin typeface="Arial Black" panose="020B0A04020102020204" pitchFamily="34" charset="0"/>
              </a:rPr>
              <a:t>      supporta gli altri</a:t>
            </a:r>
          </a:p>
        </p:txBody>
      </p:sp>
      <p:sp>
        <p:nvSpPr>
          <p:cNvPr id="5" name="Rettangolo 4"/>
          <p:cNvSpPr/>
          <p:nvPr/>
        </p:nvSpPr>
        <p:spPr>
          <a:xfrm>
            <a:off x="460252" y="1378477"/>
            <a:ext cx="6885944" cy="763286"/>
          </a:xfrm>
          <a:prstGeom prst="rect">
            <a:avLst/>
          </a:prstGeom>
        </p:spPr>
        <p:txBody>
          <a:bodyPr wrap="square">
            <a:spAutoFit/>
          </a:bodyPr>
          <a:lstStyle/>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Se tutti i membri conoscono il loro ruolo ed il loro compito, il coordinamento è più semplice</a:t>
            </a:r>
          </a:p>
        </p:txBody>
      </p:sp>
      <p:pic>
        <p:nvPicPr>
          <p:cNvPr id="6" name="Picture 20" descr="unione_rid-582067_xs"/>
          <p:cNvPicPr>
            <a:picLocks noChangeAspect="1" noChangeArrowheads="1"/>
          </p:cNvPicPr>
          <p:nvPr/>
        </p:nvPicPr>
        <p:blipFill>
          <a:blip r:embed="rId2" cstate="print"/>
          <a:srcRect/>
          <a:stretch>
            <a:fillRect/>
          </a:stretch>
        </p:blipFill>
        <p:spPr bwMode="auto">
          <a:xfrm>
            <a:off x="7904136" y="1156929"/>
            <a:ext cx="3905573" cy="1985354"/>
          </a:xfrm>
          <a:prstGeom prst="rect">
            <a:avLst/>
          </a:prstGeom>
          <a:noFill/>
          <a:ln w="9525">
            <a:noFill/>
            <a:miter lim="800000"/>
            <a:headEnd/>
            <a:tailEnd/>
          </a:ln>
        </p:spPr>
      </p:pic>
      <p:sp>
        <p:nvSpPr>
          <p:cNvPr id="7" name="Rettangolo 6"/>
          <p:cNvSpPr/>
          <p:nvPr/>
        </p:nvSpPr>
        <p:spPr>
          <a:xfrm>
            <a:off x="460262" y="2350119"/>
            <a:ext cx="8110311" cy="978729"/>
          </a:xfrm>
          <a:prstGeom prst="rect">
            <a:avLst/>
          </a:prstGeom>
        </p:spPr>
        <p:txBody>
          <a:bodyPr wrap="square">
            <a:spAutoFit/>
          </a:bodyPr>
          <a:lstStyle/>
          <a:p>
            <a:pPr marL="533400" indent="-533400">
              <a:lnSpc>
                <a:spcPct val="90000"/>
              </a:lnSpc>
            </a:pPr>
            <a:r>
              <a:rPr lang="it-IT" sz="3200" b="1" dirty="0">
                <a:solidFill>
                  <a:schemeClr val="accent2">
                    <a:lumMod val="75000"/>
                  </a:schemeClr>
                </a:solidFill>
                <a:latin typeface="Arial Black" panose="020B0A04020102020204" pitchFamily="34" charset="0"/>
              </a:rPr>
              <a:t>14) Presta attenzione in modo appropriato</a:t>
            </a:r>
          </a:p>
        </p:txBody>
      </p:sp>
      <p:sp>
        <p:nvSpPr>
          <p:cNvPr id="8" name="Rettangolo 7"/>
          <p:cNvSpPr/>
          <p:nvPr/>
        </p:nvSpPr>
        <p:spPr>
          <a:xfrm>
            <a:off x="460263" y="3404114"/>
            <a:ext cx="11349455" cy="1089529"/>
          </a:xfrm>
          <a:prstGeom prst="rect">
            <a:avLst/>
          </a:prstGeom>
        </p:spPr>
        <p:txBody>
          <a:bodyPr wrap="square">
            <a:spAutoFit/>
          </a:bodyPr>
          <a:lstStyle/>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Gli esseri umani non sono multitasking</a:t>
            </a:r>
          </a:p>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Focalizza gli aspetti più importanti e lascia che controllino aspetti meno importanti</a:t>
            </a:r>
          </a:p>
        </p:txBody>
      </p:sp>
      <p:sp>
        <p:nvSpPr>
          <p:cNvPr id="12" name="Rettangolo 11"/>
          <p:cNvSpPr/>
          <p:nvPr/>
        </p:nvSpPr>
        <p:spPr>
          <a:xfrm>
            <a:off x="460251" y="4708152"/>
            <a:ext cx="7490380" cy="978729"/>
          </a:xfrm>
          <a:prstGeom prst="rect">
            <a:avLst/>
          </a:prstGeom>
        </p:spPr>
        <p:txBody>
          <a:bodyPr wrap="square">
            <a:spAutoFit/>
          </a:bodyPr>
          <a:lstStyle/>
          <a:p>
            <a:pPr marL="533400" indent="-533400">
              <a:lnSpc>
                <a:spcPct val="90000"/>
              </a:lnSpc>
            </a:pPr>
            <a:r>
              <a:rPr lang="it-IT" sz="3200" b="1" dirty="0">
                <a:solidFill>
                  <a:schemeClr val="accent2">
                    <a:lumMod val="75000"/>
                  </a:schemeClr>
                </a:solidFill>
                <a:latin typeface="Arial Black" panose="020B0A04020102020204" pitchFamily="34" charset="0"/>
              </a:rPr>
              <a:t>15) Stabilisci le priorità in modo dinamico</a:t>
            </a:r>
          </a:p>
        </p:txBody>
      </p:sp>
      <p:sp>
        <p:nvSpPr>
          <p:cNvPr id="13" name="Rettangolo 12"/>
          <p:cNvSpPr/>
          <p:nvPr/>
        </p:nvSpPr>
        <p:spPr>
          <a:xfrm>
            <a:off x="460252" y="5686873"/>
            <a:ext cx="7877837" cy="763286"/>
          </a:xfrm>
          <a:prstGeom prst="rect">
            <a:avLst/>
          </a:prstGeom>
        </p:spPr>
        <p:txBody>
          <a:bodyPr wrap="square">
            <a:spAutoFit/>
          </a:bodyPr>
          <a:lstStyle/>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Le situazioni dinamiche richiedono misure dinamiche</a:t>
            </a:r>
          </a:p>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Rivaluta e definisci le nuove priorità </a:t>
            </a:r>
          </a:p>
        </p:txBody>
      </p:sp>
      <p:pic>
        <p:nvPicPr>
          <p:cNvPr id="14" name="Picture 9" descr="scacchi2"/>
          <p:cNvPicPr>
            <a:picLocks noChangeAspect="1" noChangeArrowheads="1"/>
          </p:cNvPicPr>
          <p:nvPr/>
        </p:nvPicPr>
        <p:blipFill>
          <a:blip r:embed="rId3" cstate="print"/>
          <a:srcRect/>
          <a:stretch>
            <a:fillRect/>
          </a:stretch>
        </p:blipFill>
        <p:spPr bwMode="auto">
          <a:xfrm>
            <a:off x="8524065" y="4398371"/>
            <a:ext cx="3198683" cy="2137617"/>
          </a:xfrm>
          <a:prstGeom prst="rect">
            <a:avLst/>
          </a:prstGeom>
          <a:noFill/>
          <a:ln w="9525">
            <a:noFill/>
            <a:miter lim="800000"/>
            <a:headEnd/>
            <a:tailEnd/>
          </a:ln>
        </p:spPr>
      </p:pic>
    </p:spTree>
    <p:extLst>
      <p:ext uri="{BB962C8B-B14F-4D97-AF65-F5344CB8AC3E}">
        <p14:creationId xmlns:p14="http://schemas.microsoft.com/office/powerpoint/2010/main" val="885231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6271" y="298020"/>
            <a:ext cx="11442444" cy="986937"/>
          </a:xfrm>
          <a:prstGeom prst="rect">
            <a:avLst/>
          </a:prstGeom>
        </p:spPr>
        <p:txBody>
          <a:bodyPr wrap="square">
            <a:spAutoFit/>
          </a:bodyPr>
          <a:lstStyle/>
          <a:p>
            <a:pPr marL="533400" indent="-533400">
              <a:lnSpc>
                <a:spcPct val="90000"/>
              </a:lnSpc>
            </a:pPr>
            <a:r>
              <a:rPr lang="it-IT" sz="3200" b="1" dirty="0">
                <a:solidFill>
                  <a:schemeClr val="accent2">
                    <a:lumMod val="75000"/>
                  </a:schemeClr>
                </a:solidFill>
                <a:latin typeface="Arial Black" panose="020B0A04020102020204" pitchFamily="34" charset="0"/>
              </a:rPr>
              <a:t>11) Usa ausili cognitivi (es. Linee guida, protcolli, raccomandazioni ecc.)</a:t>
            </a:r>
          </a:p>
        </p:txBody>
      </p:sp>
      <p:sp>
        <p:nvSpPr>
          <p:cNvPr id="5" name="Rettangolo 4"/>
          <p:cNvSpPr/>
          <p:nvPr/>
        </p:nvSpPr>
        <p:spPr>
          <a:xfrm>
            <a:off x="336271" y="1396399"/>
            <a:ext cx="7196380" cy="1421928"/>
          </a:xfrm>
          <a:prstGeom prst="rect">
            <a:avLst/>
          </a:prstGeom>
        </p:spPr>
        <p:txBody>
          <a:bodyPr wrap="square">
            <a:spAutoFit/>
          </a:bodyPr>
          <a:lstStyle/>
          <a:p>
            <a:pPr marL="533400" indent="-533400">
              <a:lnSpc>
                <a:spcPct val="90000"/>
              </a:lnSpc>
              <a:buFont typeface="Wingdings" charset="0"/>
              <a:buChar char="Ø"/>
              <a:defRPr/>
            </a:pPr>
            <a:r>
              <a:rPr lang="it-IT" sz="2400" dirty="0">
                <a:solidFill>
                  <a:srgbClr val="002060"/>
                </a:solidFill>
                <a:latin typeface="Arial" panose="020B0604020202020204" pitchFamily="34" charset="0"/>
                <a:cs typeface="Arial" panose="020B0604020202020204" pitchFamily="34" charset="0"/>
              </a:rPr>
              <a:t>Check List</a:t>
            </a:r>
          </a:p>
          <a:p>
            <a:pPr marL="533400" indent="-533400">
              <a:lnSpc>
                <a:spcPct val="90000"/>
              </a:lnSpc>
              <a:buFont typeface="Wingdings" charset="0"/>
              <a:buChar char="Ø"/>
              <a:defRPr/>
            </a:pPr>
            <a:r>
              <a:rPr lang="it-IT" sz="2400" dirty="0">
                <a:solidFill>
                  <a:srgbClr val="002060"/>
                </a:solidFill>
                <a:latin typeface="Arial" panose="020B0604020202020204" pitchFamily="34" charset="0"/>
                <a:cs typeface="Arial" panose="020B0604020202020204" pitchFamily="34" charset="0"/>
              </a:rPr>
              <a:t>Linee Guida</a:t>
            </a:r>
          </a:p>
          <a:p>
            <a:pPr marL="533400" indent="-533400">
              <a:lnSpc>
                <a:spcPct val="90000"/>
              </a:lnSpc>
              <a:buFont typeface="Wingdings" charset="0"/>
              <a:buChar char="Ø"/>
              <a:defRPr/>
            </a:pPr>
            <a:r>
              <a:rPr lang="it-IT" sz="2400" dirty="0">
                <a:solidFill>
                  <a:srgbClr val="002060"/>
                </a:solidFill>
                <a:latin typeface="Arial" panose="020B0604020202020204" pitchFamily="34" charset="0"/>
                <a:cs typeface="Arial" panose="020B0604020202020204" pitchFamily="34" charset="0"/>
              </a:rPr>
              <a:t>Calcolatrice</a:t>
            </a:r>
          </a:p>
          <a:p>
            <a:pPr marL="533400" indent="-533400">
              <a:lnSpc>
                <a:spcPct val="90000"/>
              </a:lnSpc>
              <a:buFont typeface="Wingdings" charset="0"/>
              <a:buChar char="Ø"/>
              <a:defRPr/>
            </a:pPr>
            <a:r>
              <a:rPr lang="it-IT" sz="2400" dirty="0">
                <a:solidFill>
                  <a:srgbClr val="002060"/>
                </a:solidFill>
                <a:latin typeface="Arial" panose="020B0604020202020204" pitchFamily="34" charset="0"/>
                <a:cs typeface="Arial" panose="020B0604020202020204" pitchFamily="34" charset="0"/>
              </a:rPr>
              <a:t>Tablet</a:t>
            </a:r>
          </a:p>
        </p:txBody>
      </p:sp>
      <p:sp>
        <p:nvSpPr>
          <p:cNvPr id="8" name="Rettangolo 7"/>
          <p:cNvSpPr/>
          <p:nvPr/>
        </p:nvSpPr>
        <p:spPr>
          <a:xfrm>
            <a:off x="336271" y="4180892"/>
            <a:ext cx="11442444" cy="978729"/>
          </a:xfrm>
          <a:prstGeom prst="rect">
            <a:avLst/>
          </a:prstGeom>
        </p:spPr>
        <p:txBody>
          <a:bodyPr wrap="square">
            <a:spAutoFit/>
          </a:bodyPr>
          <a:lstStyle/>
          <a:p>
            <a:pPr marL="533400" indent="-533400">
              <a:lnSpc>
                <a:spcPct val="90000"/>
              </a:lnSpc>
            </a:pPr>
            <a:r>
              <a:rPr lang="it-IT" sz="3200" b="1" dirty="0">
                <a:solidFill>
                  <a:schemeClr val="accent2">
                    <a:lumMod val="75000"/>
                  </a:schemeClr>
                </a:solidFill>
                <a:latin typeface="Arial Black" panose="020B0A04020102020204" pitchFamily="34" charset="0"/>
              </a:rPr>
              <a:t>12) Rivaluta ripetutamente (applica il concetto 10 sec per 10 min)</a:t>
            </a:r>
          </a:p>
        </p:txBody>
      </p:sp>
      <p:sp>
        <p:nvSpPr>
          <p:cNvPr id="9" name="Rettangolo 8"/>
          <p:cNvSpPr/>
          <p:nvPr/>
        </p:nvSpPr>
        <p:spPr>
          <a:xfrm>
            <a:off x="336271" y="5328383"/>
            <a:ext cx="4235732" cy="1095685"/>
          </a:xfrm>
          <a:prstGeom prst="rect">
            <a:avLst/>
          </a:prstGeom>
        </p:spPr>
        <p:txBody>
          <a:bodyPr wrap="square">
            <a:spAutoFit/>
          </a:bodyPr>
          <a:lstStyle/>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10 sec per 10 min</a:t>
            </a:r>
          </a:p>
          <a:p>
            <a:pPr marL="533400" indent="-533400">
              <a:lnSpc>
                <a:spcPct val="90000"/>
              </a:lnSpc>
              <a:buFont typeface="Wingdings" pitchFamily="2" charset="2"/>
              <a:buChar char="Ø"/>
            </a:pPr>
            <a:r>
              <a:rPr lang="it-IT" sz="2400" dirty="0">
                <a:solidFill>
                  <a:srgbClr val="002060"/>
                </a:solidFill>
                <a:latin typeface="Arial" panose="020B0604020202020204" pitchFamily="34" charset="0"/>
                <a:cs typeface="Arial" panose="020B0604020202020204" pitchFamily="34" charset="0"/>
              </a:rPr>
              <a:t>Decisioni dinamiche… per situazioni dinamiche</a:t>
            </a:r>
          </a:p>
        </p:txBody>
      </p:sp>
      <p:grpSp>
        <p:nvGrpSpPr>
          <p:cNvPr id="10" name="Group 9"/>
          <p:cNvGrpSpPr>
            <a:grpSpLocks/>
          </p:cNvGrpSpPr>
          <p:nvPr/>
        </p:nvGrpSpPr>
        <p:grpSpPr bwMode="auto">
          <a:xfrm>
            <a:off x="5889358" y="4780525"/>
            <a:ext cx="5889356" cy="1883886"/>
            <a:chOff x="204" y="1661"/>
            <a:chExt cx="5171" cy="2132"/>
          </a:xfrm>
        </p:grpSpPr>
        <p:sp>
          <p:nvSpPr>
            <p:cNvPr id="11" name="AutoShape 10"/>
            <p:cNvSpPr>
              <a:spLocks noChangeArrowheads="1"/>
            </p:cNvSpPr>
            <p:nvPr/>
          </p:nvSpPr>
          <p:spPr bwMode="auto">
            <a:xfrm>
              <a:off x="1927" y="1661"/>
              <a:ext cx="1769" cy="544"/>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latin typeface="Arial" charset="0"/>
                <a:ea typeface="ＭＳ Ｐゴシック" charset="0"/>
              </a:endParaRPr>
            </a:p>
          </p:txBody>
        </p:sp>
        <p:sp>
          <p:nvSpPr>
            <p:cNvPr id="12" name="AutoShape 11"/>
            <p:cNvSpPr>
              <a:spLocks noChangeArrowheads="1"/>
            </p:cNvSpPr>
            <p:nvPr/>
          </p:nvSpPr>
          <p:spPr bwMode="auto">
            <a:xfrm>
              <a:off x="3606" y="2478"/>
              <a:ext cx="1769" cy="544"/>
            </a:xfrm>
            <a:prstGeom prst="roundRect">
              <a:avLst>
                <a:gd name="adj" fmla="val 16667"/>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latin typeface="Arial" charset="0"/>
                <a:ea typeface="ＭＳ Ｐゴシック" charset="0"/>
              </a:endParaRPr>
            </a:p>
          </p:txBody>
        </p:sp>
        <p:sp>
          <p:nvSpPr>
            <p:cNvPr id="13" name="AutoShape 12"/>
            <p:cNvSpPr>
              <a:spLocks noChangeArrowheads="1"/>
            </p:cNvSpPr>
            <p:nvPr/>
          </p:nvSpPr>
          <p:spPr bwMode="auto">
            <a:xfrm>
              <a:off x="204" y="2432"/>
              <a:ext cx="1769" cy="544"/>
            </a:xfrm>
            <a:prstGeom prst="roundRect">
              <a:avLst>
                <a:gd name="adj" fmla="val 16667"/>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latin typeface="Arial" charset="0"/>
                <a:ea typeface="ＭＳ Ｐゴシック" charset="0"/>
              </a:endParaRPr>
            </a:p>
          </p:txBody>
        </p:sp>
        <p:sp>
          <p:nvSpPr>
            <p:cNvPr id="14" name="AutoShape 13"/>
            <p:cNvSpPr>
              <a:spLocks noChangeArrowheads="1"/>
            </p:cNvSpPr>
            <p:nvPr/>
          </p:nvSpPr>
          <p:spPr bwMode="auto">
            <a:xfrm>
              <a:off x="1927" y="3249"/>
              <a:ext cx="1769" cy="544"/>
            </a:xfrm>
            <a:prstGeom prst="roundRect">
              <a:avLst>
                <a:gd name="adj" fmla="val 16667"/>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latin typeface="Arial" charset="0"/>
                <a:ea typeface="ＭＳ Ｐゴシック" charset="0"/>
              </a:endParaRPr>
            </a:p>
          </p:txBody>
        </p:sp>
        <p:sp>
          <p:nvSpPr>
            <p:cNvPr id="15" name="Text Box 14"/>
            <p:cNvSpPr txBox="1">
              <a:spLocks noChangeArrowheads="1"/>
            </p:cNvSpPr>
            <p:nvPr/>
          </p:nvSpPr>
          <p:spPr bwMode="auto">
            <a:xfrm>
              <a:off x="2075" y="1817"/>
              <a:ext cx="15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400" b="1" dirty="0">
                  <a:latin typeface="Comic Sans MS" charset="0"/>
                  <a:ea typeface="ＭＳ Ｐゴシック" charset="0"/>
                </a:rPr>
                <a:t>OSSERVAZIONE</a:t>
              </a:r>
              <a:endParaRPr lang="it-IT" sz="2800" b="1" dirty="0">
                <a:latin typeface="Comic Sans MS" charset="0"/>
                <a:ea typeface="ＭＳ Ｐゴシック" charset="0"/>
              </a:endParaRPr>
            </a:p>
          </p:txBody>
        </p:sp>
        <p:sp>
          <p:nvSpPr>
            <p:cNvPr id="16" name="Text Box 15"/>
            <p:cNvSpPr txBox="1">
              <a:spLocks noChangeArrowheads="1"/>
            </p:cNvSpPr>
            <p:nvPr/>
          </p:nvSpPr>
          <p:spPr bwMode="auto">
            <a:xfrm>
              <a:off x="3696" y="2615"/>
              <a:ext cx="1542"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400" b="1" dirty="0">
                  <a:latin typeface="Comic Sans MS" charset="0"/>
                  <a:ea typeface="ＭＳ Ｐゴシック" charset="0"/>
                </a:rPr>
                <a:t>DECISIONE</a:t>
              </a:r>
            </a:p>
          </p:txBody>
        </p:sp>
        <p:sp>
          <p:nvSpPr>
            <p:cNvPr id="17" name="Text Box 16"/>
            <p:cNvSpPr txBox="1">
              <a:spLocks noChangeArrowheads="1"/>
            </p:cNvSpPr>
            <p:nvPr/>
          </p:nvSpPr>
          <p:spPr bwMode="auto">
            <a:xfrm>
              <a:off x="2041" y="3369"/>
              <a:ext cx="1541"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400" b="1" dirty="0">
                  <a:latin typeface="Comic Sans MS" charset="0"/>
                  <a:ea typeface="ＭＳ Ｐゴシック" charset="0"/>
                </a:rPr>
                <a:t>AZIONE</a:t>
              </a:r>
              <a:endParaRPr lang="it-IT" b="1" dirty="0">
                <a:latin typeface="Comic Sans MS" charset="0"/>
                <a:ea typeface="ＭＳ Ｐゴシック" charset="0"/>
              </a:endParaRPr>
            </a:p>
          </p:txBody>
        </p:sp>
        <p:sp>
          <p:nvSpPr>
            <p:cNvPr id="18" name="Text Box 17"/>
            <p:cNvSpPr txBox="1">
              <a:spLocks noChangeArrowheads="1"/>
            </p:cNvSpPr>
            <p:nvPr/>
          </p:nvSpPr>
          <p:spPr bwMode="auto">
            <a:xfrm>
              <a:off x="317" y="2553"/>
              <a:ext cx="1542"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400" b="1" dirty="0">
                  <a:latin typeface="Comic Sans MS" charset="0"/>
                  <a:ea typeface="ＭＳ Ｐゴシック" charset="0"/>
                </a:rPr>
                <a:t>RIVALUTAZIONE</a:t>
              </a:r>
              <a:endParaRPr lang="it-IT" b="1" dirty="0">
                <a:latin typeface="Comic Sans MS" charset="0"/>
                <a:ea typeface="ＭＳ Ｐゴシック" charset="0"/>
              </a:endParaRPr>
            </a:p>
          </p:txBody>
        </p:sp>
        <p:sp>
          <p:nvSpPr>
            <p:cNvPr id="19" name="AutoShape 18"/>
            <p:cNvSpPr>
              <a:spLocks noChangeArrowheads="1"/>
            </p:cNvSpPr>
            <p:nvPr/>
          </p:nvSpPr>
          <p:spPr bwMode="auto">
            <a:xfrm rot="44989" flipH="1">
              <a:off x="1247" y="2976"/>
              <a:ext cx="634" cy="590"/>
            </a:xfrm>
            <a:custGeom>
              <a:avLst/>
              <a:gdLst>
                <a:gd name="T0" fmla="*/ 453 w 21600"/>
                <a:gd name="T1" fmla="*/ 0 h 21600"/>
                <a:gd name="T2" fmla="*/ 272 w 21600"/>
                <a:gd name="T3" fmla="*/ 197 h 21600"/>
                <a:gd name="T4" fmla="*/ 0 w 21600"/>
                <a:gd name="T5" fmla="*/ 492 h 21600"/>
                <a:gd name="T6" fmla="*/ 272 w 21600"/>
                <a:gd name="T7" fmla="*/ 590 h 21600"/>
                <a:gd name="T8" fmla="*/ 543 w 21600"/>
                <a:gd name="T9" fmla="*/ 410 h 21600"/>
                <a:gd name="T10" fmla="*/ 634 w 21600"/>
                <a:gd name="T11" fmla="*/ 197 h 21600"/>
                <a:gd name="T12" fmla="*/ 17694720 60000 65536"/>
                <a:gd name="T13" fmla="*/ 11796480 60000 65536"/>
                <a:gd name="T14" fmla="*/ 11796480 60000 65536"/>
                <a:gd name="T15" fmla="*/ 5898240 60000 65536"/>
                <a:gd name="T16" fmla="*/ 0 60000 65536"/>
                <a:gd name="T17" fmla="*/ 0 60000 65536"/>
                <a:gd name="T18" fmla="*/ 0 w 21600"/>
                <a:gd name="T19" fmla="*/ 14388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4246F8"/>
            </a:solidFill>
            <a:ln w="9525">
              <a:solidFill>
                <a:srgbClr val="4246F8"/>
              </a:solidFill>
              <a:miter lim="800000"/>
              <a:headEnd/>
              <a:tailEnd/>
            </a:ln>
            <a:effectLst/>
          </p:spPr>
          <p:txBody>
            <a:bodyPr wrap="none" anchor="ctr"/>
            <a:lstStyle/>
            <a:p>
              <a:endParaRPr lang="it-IT" dirty="0"/>
            </a:p>
          </p:txBody>
        </p:sp>
        <p:sp>
          <p:nvSpPr>
            <p:cNvPr id="20" name="AutoShape 19"/>
            <p:cNvSpPr>
              <a:spLocks noChangeArrowheads="1"/>
            </p:cNvSpPr>
            <p:nvPr/>
          </p:nvSpPr>
          <p:spPr bwMode="auto">
            <a:xfrm rot="5510273" flipH="1">
              <a:off x="1382" y="1842"/>
              <a:ext cx="499" cy="589"/>
            </a:xfrm>
            <a:custGeom>
              <a:avLst/>
              <a:gdLst>
                <a:gd name="T0" fmla="*/ 356 w 21600"/>
                <a:gd name="T1" fmla="*/ 0 h 21600"/>
                <a:gd name="T2" fmla="*/ 214 w 21600"/>
                <a:gd name="T3" fmla="*/ 196 h 21600"/>
                <a:gd name="T4" fmla="*/ 0 w 21600"/>
                <a:gd name="T5" fmla="*/ 491 h 21600"/>
                <a:gd name="T6" fmla="*/ 214 w 21600"/>
                <a:gd name="T7" fmla="*/ 589 h 21600"/>
                <a:gd name="T8" fmla="*/ 428 w 21600"/>
                <a:gd name="T9" fmla="*/ 409 h 21600"/>
                <a:gd name="T10" fmla="*/ 499 w 21600"/>
                <a:gd name="T11" fmla="*/ 196 h 21600"/>
                <a:gd name="T12" fmla="*/ 17694720 60000 65536"/>
                <a:gd name="T13" fmla="*/ 11796480 60000 65536"/>
                <a:gd name="T14" fmla="*/ 11796480 60000 65536"/>
                <a:gd name="T15" fmla="*/ 5898240 60000 65536"/>
                <a:gd name="T16" fmla="*/ 0 60000 65536"/>
                <a:gd name="T17" fmla="*/ 0 60000 65536"/>
                <a:gd name="T18" fmla="*/ 0 w 21600"/>
                <a:gd name="T19" fmla="*/ 14412 h 21600"/>
                <a:gd name="T20" fmla="*/ 1852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4246F8"/>
            </a:solidFill>
            <a:ln w="9525">
              <a:solidFill>
                <a:srgbClr val="4246F8"/>
              </a:solidFill>
              <a:miter lim="800000"/>
              <a:headEnd/>
              <a:tailEnd/>
            </a:ln>
            <a:effectLst/>
          </p:spPr>
          <p:txBody>
            <a:bodyPr wrap="none" anchor="ctr"/>
            <a:lstStyle/>
            <a:p>
              <a:endParaRPr lang="it-IT" dirty="0"/>
            </a:p>
          </p:txBody>
        </p:sp>
        <p:sp>
          <p:nvSpPr>
            <p:cNvPr id="21" name="AutoShape 20"/>
            <p:cNvSpPr>
              <a:spLocks noChangeArrowheads="1"/>
            </p:cNvSpPr>
            <p:nvPr/>
          </p:nvSpPr>
          <p:spPr bwMode="auto">
            <a:xfrm rot="10875037" flipH="1">
              <a:off x="3742" y="1889"/>
              <a:ext cx="499" cy="589"/>
            </a:xfrm>
            <a:custGeom>
              <a:avLst/>
              <a:gdLst>
                <a:gd name="T0" fmla="*/ 356 w 21600"/>
                <a:gd name="T1" fmla="*/ 0 h 21600"/>
                <a:gd name="T2" fmla="*/ 214 w 21600"/>
                <a:gd name="T3" fmla="*/ 196 h 21600"/>
                <a:gd name="T4" fmla="*/ 0 w 21600"/>
                <a:gd name="T5" fmla="*/ 491 h 21600"/>
                <a:gd name="T6" fmla="*/ 214 w 21600"/>
                <a:gd name="T7" fmla="*/ 589 h 21600"/>
                <a:gd name="T8" fmla="*/ 428 w 21600"/>
                <a:gd name="T9" fmla="*/ 409 h 21600"/>
                <a:gd name="T10" fmla="*/ 499 w 21600"/>
                <a:gd name="T11" fmla="*/ 196 h 21600"/>
                <a:gd name="T12" fmla="*/ 17694720 60000 65536"/>
                <a:gd name="T13" fmla="*/ 11796480 60000 65536"/>
                <a:gd name="T14" fmla="*/ 11796480 60000 65536"/>
                <a:gd name="T15" fmla="*/ 5898240 60000 65536"/>
                <a:gd name="T16" fmla="*/ 0 60000 65536"/>
                <a:gd name="T17" fmla="*/ 0 60000 65536"/>
                <a:gd name="T18" fmla="*/ 0 w 21600"/>
                <a:gd name="T19" fmla="*/ 14412 h 21600"/>
                <a:gd name="T20" fmla="*/ 1852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4246F8"/>
            </a:solidFill>
            <a:ln w="9525">
              <a:solidFill>
                <a:srgbClr val="4246F8"/>
              </a:solidFill>
              <a:miter lim="800000"/>
              <a:headEnd/>
              <a:tailEnd/>
            </a:ln>
            <a:effectLst/>
          </p:spPr>
          <p:txBody>
            <a:bodyPr wrap="none" anchor="ctr"/>
            <a:lstStyle/>
            <a:p>
              <a:endParaRPr lang="it-IT" dirty="0"/>
            </a:p>
          </p:txBody>
        </p:sp>
        <p:sp>
          <p:nvSpPr>
            <p:cNvPr id="22" name="AutoShape 21"/>
            <p:cNvSpPr>
              <a:spLocks noChangeArrowheads="1"/>
            </p:cNvSpPr>
            <p:nvPr/>
          </p:nvSpPr>
          <p:spPr bwMode="auto">
            <a:xfrm rot="16134976" flipH="1">
              <a:off x="3741" y="3022"/>
              <a:ext cx="499" cy="589"/>
            </a:xfrm>
            <a:custGeom>
              <a:avLst/>
              <a:gdLst>
                <a:gd name="T0" fmla="*/ 356 w 21600"/>
                <a:gd name="T1" fmla="*/ 0 h 21600"/>
                <a:gd name="T2" fmla="*/ 214 w 21600"/>
                <a:gd name="T3" fmla="*/ 196 h 21600"/>
                <a:gd name="T4" fmla="*/ 0 w 21600"/>
                <a:gd name="T5" fmla="*/ 491 h 21600"/>
                <a:gd name="T6" fmla="*/ 214 w 21600"/>
                <a:gd name="T7" fmla="*/ 589 h 21600"/>
                <a:gd name="T8" fmla="*/ 428 w 21600"/>
                <a:gd name="T9" fmla="*/ 409 h 21600"/>
                <a:gd name="T10" fmla="*/ 499 w 21600"/>
                <a:gd name="T11" fmla="*/ 196 h 21600"/>
                <a:gd name="T12" fmla="*/ 17694720 60000 65536"/>
                <a:gd name="T13" fmla="*/ 11796480 60000 65536"/>
                <a:gd name="T14" fmla="*/ 11796480 60000 65536"/>
                <a:gd name="T15" fmla="*/ 5898240 60000 65536"/>
                <a:gd name="T16" fmla="*/ 0 60000 65536"/>
                <a:gd name="T17" fmla="*/ 0 60000 65536"/>
                <a:gd name="T18" fmla="*/ 0 w 21600"/>
                <a:gd name="T19" fmla="*/ 14412 h 21600"/>
                <a:gd name="T20" fmla="*/ 1852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4246F8"/>
            </a:solidFill>
            <a:ln w="9525">
              <a:solidFill>
                <a:srgbClr val="4246F8"/>
              </a:solidFill>
              <a:miter lim="800000"/>
              <a:headEnd/>
              <a:tailEnd/>
            </a:ln>
            <a:effectLst/>
          </p:spPr>
          <p:txBody>
            <a:bodyPr wrap="none" anchor="ctr"/>
            <a:lstStyle/>
            <a:p>
              <a:endParaRPr lang="it-IT" dirty="0"/>
            </a:p>
          </p:txBody>
        </p:sp>
      </p:grpSp>
    </p:spTree>
    <p:extLst>
      <p:ext uri="{BB962C8B-B14F-4D97-AF65-F5344CB8AC3E}">
        <p14:creationId xmlns:p14="http://schemas.microsoft.com/office/powerpoint/2010/main" val="19337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l="36216" t="22272" r="38393" b="11219"/>
          <a:stretch/>
        </p:blipFill>
        <p:spPr>
          <a:xfrm>
            <a:off x="7680960" y="403461"/>
            <a:ext cx="4232366" cy="6232470"/>
          </a:xfrm>
          <a:prstGeom prst="rect">
            <a:avLst/>
          </a:prstGeom>
        </p:spPr>
      </p:pic>
      <p:pic>
        <p:nvPicPr>
          <p:cNvPr id="6" name="Immagine 5"/>
          <p:cNvPicPr>
            <a:picLocks noChangeAspect="1"/>
          </p:cNvPicPr>
          <p:nvPr/>
        </p:nvPicPr>
        <p:blipFill rotWithShape="1">
          <a:blip r:embed="rId3"/>
          <a:srcRect l="36429" t="22845" r="37643" b="23646"/>
          <a:stretch/>
        </p:blipFill>
        <p:spPr>
          <a:xfrm>
            <a:off x="0" y="1689859"/>
            <a:ext cx="3891276" cy="4514997"/>
          </a:xfrm>
          <a:prstGeom prst="rect">
            <a:avLst/>
          </a:prstGeom>
        </p:spPr>
      </p:pic>
      <p:pic>
        <p:nvPicPr>
          <p:cNvPr id="7" name="Immagine 6"/>
          <p:cNvPicPr>
            <a:picLocks noChangeAspect="1"/>
          </p:cNvPicPr>
          <p:nvPr/>
        </p:nvPicPr>
        <p:blipFill rotWithShape="1">
          <a:blip r:embed="rId4"/>
          <a:srcRect l="36429" t="26395" r="38607" b="24178"/>
          <a:stretch/>
        </p:blipFill>
        <p:spPr>
          <a:xfrm>
            <a:off x="3891276" y="1896309"/>
            <a:ext cx="3685182" cy="4102096"/>
          </a:xfrm>
          <a:prstGeom prst="rect">
            <a:avLst/>
          </a:prstGeom>
        </p:spPr>
      </p:pic>
      <p:sp>
        <p:nvSpPr>
          <p:cNvPr id="8" name="Titolo 7"/>
          <p:cNvSpPr>
            <a:spLocks noGrp="1"/>
          </p:cNvSpPr>
          <p:nvPr>
            <p:ph type="title"/>
          </p:nvPr>
        </p:nvSpPr>
        <p:spPr>
          <a:xfrm>
            <a:off x="3990444" y="207784"/>
            <a:ext cx="2871651" cy="1325563"/>
          </a:xfrm>
        </p:spPr>
        <p:txBody>
          <a:bodyPr/>
          <a:lstStyle/>
          <a:p>
            <a:r>
              <a:rPr lang="it-IT" b="1" dirty="0">
                <a:solidFill>
                  <a:srgbClr val="FF0000"/>
                </a:solidFill>
                <a:latin typeface="+mn-lt"/>
              </a:rPr>
              <a:t>CHECK LIST</a:t>
            </a:r>
          </a:p>
        </p:txBody>
      </p:sp>
      <p:pic>
        <p:nvPicPr>
          <p:cNvPr id="10" name="Picture 12" descr="1229132096"/>
          <p:cNvPicPr>
            <a:picLocks noChangeAspect="1" noChangeArrowheads="1"/>
          </p:cNvPicPr>
          <p:nvPr/>
        </p:nvPicPr>
        <p:blipFill>
          <a:blip r:embed="rId5" cstate="print"/>
          <a:srcRect/>
          <a:stretch>
            <a:fillRect/>
          </a:stretch>
        </p:blipFill>
        <p:spPr bwMode="auto">
          <a:xfrm>
            <a:off x="0" y="0"/>
            <a:ext cx="2463072" cy="1741132"/>
          </a:xfrm>
          <a:prstGeom prst="rect">
            <a:avLst/>
          </a:prstGeom>
          <a:noFill/>
          <a:ln w="9525">
            <a:noFill/>
            <a:miter lim="800000"/>
            <a:headEnd/>
            <a:tailEnd/>
          </a:ln>
        </p:spPr>
      </p:pic>
    </p:spTree>
    <p:extLst>
      <p:ext uri="{BB962C8B-B14F-4D97-AF65-F5344CB8AC3E}">
        <p14:creationId xmlns:p14="http://schemas.microsoft.com/office/powerpoint/2010/main" val="1590991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ttangolo 3"/>
          <p:cNvSpPr/>
          <p:nvPr/>
        </p:nvSpPr>
        <p:spPr>
          <a:xfrm>
            <a:off x="2558551" y="524588"/>
            <a:ext cx="6423554" cy="769441"/>
          </a:xfrm>
          <a:prstGeom prst="rect">
            <a:avLst/>
          </a:prstGeom>
        </p:spPr>
        <p:txBody>
          <a:bodyPr wrap="none">
            <a:spAutoFit/>
          </a:bodyPr>
          <a:lstStyle/>
          <a:p>
            <a:pPr algn="ctr"/>
            <a:r>
              <a:rPr lang="it-IT" sz="4400" b="1" dirty="0">
                <a:solidFill>
                  <a:srgbClr val="FF0000"/>
                </a:solidFill>
                <a:cs typeface="Arial" panose="020B0604020202020204" pitchFamily="34" charset="0"/>
              </a:rPr>
              <a:t>CODICE ROSSO OSTETRICO</a:t>
            </a:r>
          </a:p>
        </p:txBody>
      </p:sp>
      <p:sp>
        <p:nvSpPr>
          <p:cNvPr id="5" name="Rettangolo 4"/>
          <p:cNvSpPr/>
          <p:nvPr/>
        </p:nvSpPr>
        <p:spPr>
          <a:xfrm>
            <a:off x="1968336" y="44056"/>
            <a:ext cx="8210453" cy="523220"/>
          </a:xfrm>
          <a:prstGeom prst="rect">
            <a:avLst/>
          </a:prstGeom>
        </p:spPr>
        <p:txBody>
          <a:bodyPr wrap="none">
            <a:spAutoFit/>
          </a:bodyPr>
          <a:lstStyle/>
          <a:p>
            <a:r>
              <a:rPr lang="it-IT" sz="2800" b="1" cap="all" dirty="0">
                <a:solidFill>
                  <a:srgbClr val="0070C0"/>
                </a:solidFill>
                <a:ea typeface="ＭＳ Ｐゴシック" panose="020B0600070205080204" pitchFamily="34" charset="-128"/>
                <a:cs typeface="Arial" panose="020B0604020202020204" pitchFamily="34" charset="0"/>
              </a:rPr>
              <a:t>Vantaggi</a:t>
            </a:r>
            <a:r>
              <a:rPr lang="it-IT" sz="2800" b="1" dirty="0">
                <a:solidFill>
                  <a:srgbClr val="0070C0"/>
                </a:solidFill>
                <a:ea typeface="ＭＳ Ｐゴシック" panose="020B0600070205080204" pitchFamily="34" charset="-128"/>
                <a:cs typeface="Arial" panose="020B0604020202020204" pitchFamily="34" charset="0"/>
              </a:rPr>
              <a:t> della SIMULAZIONE CLINICA AVANZATA nel</a:t>
            </a:r>
          </a:p>
        </p:txBody>
      </p:sp>
      <p:sp>
        <p:nvSpPr>
          <p:cNvPr id="6" name="Rectangle 8"/>
          <p:cNvSpPr>
            <a:spLocks noChangeArrowheads="1"/>
          </p:cNvSpPr>
          <p:nvPr/>
        </p:nvSpPr>
        <p:spPr bwMode="auto">
          <a:xfrm>
            <a:off x="154548" y="4378833"/>
            <a:ext cx="12037453" cy="247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Assenza di rischi per la paziente</a:t>
            </a:r>
          </a:p>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Possibilità di riprodurre situazioni comuni, procedure routinarie, così come eventi rari, ma gravi</a:t>
            </a:r>
          </a:p>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Possibilità di imparare a eseguire manovre o a usare strumenti complessi</a:t>
            </a:r>
          </a:p>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Possibilità di applicare, assieme ai processi decisionali, la comunicazione e la dinamica di gruppo</a:t>
            </a:r>
          </a:p>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Possibilità di discussione (personale e di gruppo) e di valutazione degli interventi terapeutici effettuati con l’</a:t>
            </a:r>
            <a:r>
              <a:rPr lang="it-IT" altLang="ja-JP" sz="2000" b="1" dirty="0">
                <a:solidFill>
                  <a:srgbClr val="002060"/>
                </a:solidFill>
                <a:latin typeface="+mn-lt"/>
                <a:cs typeface="Arial" panose="020B0604020202020204" pitchFamily="34" charset="0"/>
              </a:rPr>
              <a:t>aiuto della riproduzione audio/video (</a:t>
            </a:r>
            <a:r>
              <a:rPr lang="it-IT" altLang="ja-JP" sz="2000" b="1" dirty="0" err="1">
                <a:solidFill>
                  <a:srgbClr val="002060"/>
                </a:solidFill>
                <a:latin typeface="+mn-lt"/>
                <a:cs typeface="Arial" panose="020B0604020202020204" pitchFamily="34" charset="0"/>
              </a:rPr>
              <a:t>debriefing</a:t>
            </a:r>
            <a:r>
              <a:rPr lang="it-IT" altLang="ja-JP" sz="2000" b="1" dirty="0">
                <a:solidFill>
                  <a:srgbClr val="002060"/>
                </a:solidFill>
                <a:latin typeface="+mn-lt"/>
                <a:cs typeface="Arial" panose="020B0604020202020204" pitchFamily="34" charset="0"/>
              </a:rPr>
              <a:t> session)</a:t>
            </a:r>
          </a:p>
          <a:p>
            <a:pPr algn="just" eaLnBrk="1" hangingPunct="1">
              <a:lnSpc>
                <a:spcPct val="80000"/>
              </a:lnSpc>
              <a:spcBef>
                <a:spcPct val="20000"/>
              </a:spcBef>
              <a:buFont typeface="Wingdings" panose="05000000000000000000" pitchFamily="2" charset="2"/>
              <a:buChar char="Ø"/>
            </a:pPr>
            <a:r>
              <a:rPr lang="it-IT" sz="2000" b="1" dirty="0">
                <a:solidFill>
                  <a:srgbClr val="002060"/>
                </a:solidFill>
                <a:latin typeface="+mn-lt"/>
                <a:cs typeface="Arial" panose="020B0604020202020204" pitchFamily="34" charset="0"/>
              </a:rPr>
              <a:t>Sviluppo di comunicazione interdisciplinare come </a:t>
            </a:r>
            <a:r>
              <a:rPr lang="it-IT" sz="2000" b="1" dirty="0">
                <a:solidFill>
                  <a:srgbClr val="FF0000"/>
                </a:solidFill>
                <a:latin typeface="+mn-lt"/>
                <a:cs typeface="Arial" panose="020B0604020202020204" pitchFamily="34" charset="0"/>
              </a:rPr>
              <a:t>PREVENZIONE</a:t>
            </a:r>
            <a:r>
              <a:rPr lang="it-IT" sz="2000" b="1" dirty="0">
                <a:solidFill>
                  <a:srgbClr val="002060"/>
                </a:solidFill>
                <a:latin typeface="+mn-lt"/>
                <a:cs typeface="Arial" panose="020B0604020202020204" pitchFamily="34" charset="0"/>
              </a:rPr>
              <a:t> della </a:t>
            </a:r>
            <a:r>
              <a:rPr lang="it-IT" sz="2000" b="1" dirty="0">
                <a:solidFill>
                  <a:srgbClr val="FF0000"/>
                </a:solidFill>
                <a:latin typeface="+mn-lt"/>
                <a:cs typeface="Arial" panose="020B0604020202020204" pitchFamily="34" charset="0"/>
              </a:rPr>
              <a:t>SUBSTANDARD CARE</a:t>
            </a:r>
          </a:p>
        </p:txBody>
      </p:sp>
      <p:sp>
        <p:nvSpPr>
          <p:cNvPr id="8" name="Text Box 9"/>
          <p:cNvSpPr txBox="1">
            <a:spLocks noChangeArrowheads="1"/>
          </p:cNvSpPr>
          <p:nvPr/>
        </p:nvSpPr>
        <p:spPr bwMode="auto">
          <a:xfrm>
            <a:off x="5184140" y="1731873"/>
            <a:ext cx="3661032" cy="2332946"/>
          </a:xfrm>
          <a:prstGeom prst="rect">
            <a:avLst/>
          </a:prstGeom>
          <a:solidFill>
            <a:srgbClr val="93CDDD"/>
          </a:solid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40000"/>
              </a:lnSpc>
              <a:defRPr/>
            </a:pPr>
            <a:r>
              <a:rPr lang="it-IT" sz="2000" b="1" dirty="0">
                <a:solidFill>
                  <a:srgbClr val="000000"/>
                </a:solidFill>
                <a:effectLst>
                  <a:outerShdw blurRad="38100" dist="38100" dir="2700000" algn="tl">
                    <a:srgbClr val="DDDDDD"/>
                  </a:outerShdw>
                </a:effectLst>
                <a:latin typeface="+mn-lt"/>
              </a:rPr>
              <a:t>Simulatore: strumento </a:t>
            </a:r>
          </a:p>
          <a:p>
            <a:pPr algn="ctr" eaLnBrk="1" hangingPunct="1">
              <a:lnSpc>
                <a:spcPct val="140000"/>
              </a:lnSpc>
              <a:defRPr/>
            </a:pPr>
            <a:r>
              <a:rPr lang="it-IT" sz="2000" b="1" dirty="0">
                <a:solidFill>
                  <a:srgbClr val="000000"/>
                </a:solidFill>
                <a:effectLst>
                  <a:outerShdw blurRad="38100" dist="38100" dir="2700000" algn="tl">
                    <a:srgbClr val="DDDDDD"/>
                  </a:outerShdw>
                </a:effectLst>
                <a:latin typeface="+mn-lt"/>
              </a:rPr>
              <a:t>Di gestione proattiva del</a:t>
            </a:r>
          </a:p>
          <a:p>
            <a:pPr algn="ctr" eaLnBrk="1" hangingPunct="1">
              <a:lnSpc>
                <a:spcPct val="140000"/>
              </a:lnSpc>
              <a:defRPr/>
            </a:pPr>
            <a:r>
              <a:rPr lang="it-IT" sz="2000" b="1" dirty="0">
                <a:solidFill>
                  <a:srgbClr val="000000"/>
                </a:solidFill>
                <a:effectLst>
                  <a:outerShdw blurRad="38100" dist="38100" dir="2700000" algn="tl">
                    <a:srgbClr val="DDDDDD"/>
                  </a:outerShdw>
                </a:effectLst>
                <a:latin typeface="+mn-lt"/>
              </a:rPr>
              <a:t>Rischio clinico</a:t>
            </a:r>
          </a:p>
          <a:p>
            <a:pPr algn="ctr" eaLnBrk="1" hangingPunct="1">
              <a:lnSpc>
                <a:spcPct val="140000"/>
              </a:lnSpc>
              <a:defRPr/>
            </a:pPr>
            <a:r>
              <a:rPr lang="ja-JP" altLang="it-IT" sz="2000" b="1" dirty="0">
                <a:solidFill>
                  <a:srgbClr val="000000"/>
                </a:solidFill>
                <a:effectLst>
                  <a:outerShdw blurRad="38100" dist="38100" dir="2700000" algn="tl">
                    <a:srgbClr val="DDDDDD"/>
                  </a:outerShdw>
                </a:effectLst>
                <a:latin typeface="+mn-lt"/>
              </a:rPr>
              <a:t>“</a:t>
            </a:r>
            <a:r>
              <a:rPr lang="it-IT" sz="2000" b="1" dirty="0">
                <a:solidFill>
                  <a:srgbClr val="000000"/>
                </a:solidFill>
                <a:effectLst>
                  <a:outerShdw blurRad="38100" dist="38100" dir="2700000" algn="tl">
                    <a:srgbClr val="DDDDDD"/>
                  </a:outerShdw>
                </a:effectLst>
                <a:latin typeface="+mn-lt"/>
              </a:rPr>
              <a:t>CONTESTUALIZZATO</a:t>
            </a:r>
            <a:r>
              <a:rPr lang="ja-JP" altLang="it-IT" sz="2000" b="1" dirty="0">
                <a:solidFill>
                  <a:srgbClr val="000000"/>
                </a:solidFill>
                <a:effectLst>
                  <a:outerShdw blurRad="38100" dist="38100" dir="2700000" algn="tl">
                    <a:srgbClr val="DDDDDD"/>
                  </a:outerShdw>
                </a:effectLst>
                <a:latin typeface="Copperplate Gothic Bold" charset="0"/>
              </a:rPr>
              <a:t>”</a:t>
            </a:r>
            <a:r>
              <a:rPr lang="it-IT" sz="4400" b="1" dirty="0">
                <a:solidFill>
                  <a:srgbClr val="000000"/>
                </a:solidFill>
                <a:effectLst>
                  <a:outerShdw blurRad="38100" dist="38100" dir="2700000" algn="tl">
                    <a:srgbClr val="DDDDDD"/>
                  </a:outerShdw>
                </a:effectLst>
                <a:latin typeface="Copperplate Gothic Bold"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17" y="1513636"/>
            <a:ext cx="3604232" cy="26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ella a 5 punte 1"/>
          <p:cNvSpPr/>
          <p:nvPr/>
        </p:nvSpPr>
        <p:spPr>
          <a:xfrm rot="1243934">
            <a:off x="8848954" y="1133623"/>
            <a:ext cx="4080681" cy="29487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ctangle 5"/>
          <p:cNvSpPr>
            <a:spLocks noChangeArrowheads="1"/>
          </p:cNvSpPr>
          <p:nvPr/>
        </p:nvSpPr>
        <p:spPr bwMode="auto">
          <a:xfrm rot="953053">
            <a:off x="9296739" y="2149940"/>
            <a:ext cx="31851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sz="1800" b="1" dirty="0">
                <a:solidFill>
                  <a:srgbClr val="FF0000"/>
                </a:solidFill>
                <a:latin typeface="+mn-lt"/>
                <a:cs typeface="Arial" panose="020B0604020202020204" pitchFamily="34" charset="0"/>
              </a:rPr>
              <a:t>Se  ascolto dimentico,</a:t>
            </a:r>
          </a:p>
          <a:p>
            <a:pPr algn="ctr" eaLnBrk="1" hangingPunct="1"/>
            <a:r>
              <a:rPr lang="it-IT" sz="1800" b="1" dirty="0">
                <a:solidFill>
                  <a:srgbClr val="FF0000"/>
                </a:solidFill>
                <a:latin typeface="+mn-lt"/>
                <a:cs typeface="Arial" panose="020B0604020202020204" pitchFamily="34" charset="0"/>
              </a:rPr>
              <a:t> se vedo ricordo</a:t>
            </a:r>
          </a:p>
          <a:p>
            <a:pPr algn="ctr" eaLnBrk="1" hangingPunct="1"/>
            <a:r>
              <a:rPr lang="it-IT" sz="1800" b="1" dirty="0">
                <a:solidFill>
                  <a:srgbClr val="FF0000"/>
                </a:solidFill>
                <a:latin typeface="+mn-lt"/>
                <a:cs typeface="Arial" panose="020B0604020202020204" pitchFamily="34" charset="0"/>
              </a:rPr>
              <a:t> ma se faccio imparo!!</a:t>
            </a:r>
          </a:p>
        </p:txBody>
      </p:sp>
    </p:spTree>
    <p:extLst>
      <p:ext uri="{BB962C8B-B14F-4D97-AF65-F5344CB8AC3E}">
        <p14:creationId xmlns:p14="http://schemas.microsoft.com/office/powerpoint/2010/main" val="2419802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79470" y="3212976"/>
            <a:ext cx="6096000" cy="954107"/>
          </a:xfrm>
          <a:prstGeom prst="rect">
            <a:avLst/>
          </a:prstGeom>
          <a:ln>
            <a:solidFill>
              <a:schemeClr val="tx2">
                <a:lumMod val="60000"/>
                <a:lumOff val="40000"/>
              </a:schemeClr>
            </a:solidFill>
          </a:ln>
          <a:effectLst>
            <a:glow rad="101600">
              <a:schemeClr val="accent1">
                <a:satMod val="175000"/>
                <a:alpha val="40000"/>
              </a:schemeClr>
            </a:glow>
          </a:effectLst>
        </p:spPr>
        <p:txBody>
          <a:bodyPr>
            <a:spAutoFit/>
          </a:bodyPr>
          <a:lstStyle/>
          <a:p>
            <a:pPr fontAlgn="base">
              <a:spcBef>
                <a:spcPct val="0"/>
              </a:spcBef>
              <a:spcAft>
                <a:spcPct val="0"/>
              </a:spcAft>
              <a:defRPr/>
            </a:pPr>
            <a:r>
              <a:rPr lang="it-IT" sz="2800" dirty="0">
                <a:solidFill>
                  <a:prstClr val="black"/>
                </a:solidFill>
                <a:latin typeface="Arial" charset="0"/>
                <a:ea typeface="ＭＳ Ｐゴシック" charset="0"/>
                <a:cs typeface="ＭＳ Ｐゴシック" charset="0"/>
              </a:rPr>
              <a:t>Effettuare procedure cliniche in ambienti realistici</a:t>
            </a:r>
          </a:p>
        </p:txBody>
      </p:sp>
      <p:sp>
        <p:nvSpPr>
          <p:cNvPr id="5" name="Rettangolo 4"/>
          <p:cNvSpPr/>
          <p:nvPr/>
        </p:nvSpPr>
        <p:spPr>
          <a:xfrm>
            <a:off x="989988" y="3166809"/>
            <a:ext cx="3916357" cy="523220"/>
          </a:xfrm>
          <a:prstGeom prst="rect">
            <a:avLst/>
          </a:prstGeom>
          <a:ln>
            <a:solidFill>
              <a:schemeClr val="tx2">
                <a:lumMod val="40000"/>
                <a:lumOff val="60000"/>
              </a:schemeClr>
            </a:solidFill>
          </a:ln>
          <a:effectLst>
            <a:glow rad="101600">
              <a:schemeClr val="accent1">
                <a:satMod val="175000"/>
                <a:alpha val="40000"/>
              </a:schemeClr>
            </a:glow>
          </a:effectLst>
        </p:spPr>
        <p:txBody>
          <a:bodyPr wrap="none">
            <a:spAutoFit/>
          </a:bodyPr>
          <a:lstStyle/>
          <a:p>
            <a:pPr fontAlgn="base">
              <a:spcBef>
                <a:spcPct val="0"/>
              </a:spcBef>
              <a:spcAft>
                <a:spcPct val="0"/>
              </a:spcAft>
              <a:defRPr/>
            </a:pPr>
            <a:r>
              <a:rPr lang="it-IT" sz="2800" dirty="0">
                <a:solidFill>
                  <a:prstClr val="black"/>
                </a:solidFill>
                <a:latin typeface="Arial" charset="0"/>
                <a:ea typeface="ＭＳ Ｐゴシック" charset="0"/>
                <a:cs typeface="ＭＳ Ｐゴシック" charset="0"/>
              </a:rPr>
              <a:t>Formazione di EQUIPE</a:t>
            </a:r>
          </a:p>
        </p:txBody>
      </p:sp>
      <p:sp>
        <p:nvSpPr>
          <p:cNvPr id="6" name="Rettangolo 5"/>
          <p:cNvSpPr/>
          <p:nvPr/>
        </p:nvSpPr>
        <p:spPr>
          <a:xfrm>
            <a:off x="5479470" y="1186295"/>
            <a:ext cx="5180024" cy="584776"/>
          </a:xfrm>
          <a:prstGeom prst="rect">
            <a:avLst/>
          </a:prstGeom>
          <a:ln>
            <a:solidFill>
              <a:schemeClr val="tx2">
                <a:lumMod val="60000"/>
                <a:lumOff val="40000"/>
              </a:schemeClr>
            </a:solidFill>
          </a:ln>
          <a:effectLst>
            <a:glow rad="101600">
              <a:schemeClr val="accent1">
                <a:satMod val="175000"/>
                <a:alpha val="40000"/>
              </a:schemeClr>
            </a:glow>
          </a:effectLst>
        </p:spPr>
        <p:txBody>
          <a:bodyPr wrap="none">
            <a:spAutoFit/>
          </a:bodyPr>
          <a:lstStyle/>
          <a:p>
            <a:pPr fontAlgn="base">
              <a:spcBef>
                <a:spcPct val="0"/>
              </a:spcBef>
              <a:spcAft>
                <a:spcPct val="0"/>
              </a:spcAft>
              <a:defRPr/>
            </a:pPr>
            <a:r>
              <a:rPr lang="it-IT" sz="3200" dirty="0">
                <a:solidFill>
                  <a:prstClr val="black"/>
                </a:solidFill>
                <a:latin typeface="Arial" charset="0"/>
                <a:ea typeface="ＭＳ Ｐゴシック" charset="0"/>
                <a:cs typeface="ＭＳ Ｐゴシック" charset="0"/>
              </a:rPr>
              <a:t>Ambiente clinico controllato</a:t>
            </a:r>
          </a:p>
        </p:txBody>
      </p:sp>
      <p:sp>
        <p:nvSpPr>
          <p:cNvPr id="8" name="Rettangolo 7"/>
          <p:cNvSpPr/>
          <p:nvPr/>
        </p:nvSpPr>
        <p:spPr>
          <a:xfrm>
            <a:off x="603505" y="2127839"/>
            <a:ext cx="7872875" cy="523220"/>
          </a:xfrm>
          <a:prstGeom prst="rect">
            <a:avLst/>
          </a:prstGeom>
          <a:ln>
            <a:solidFill>
              <a:schemeClr val="bg2">
                <a:lumMod val="50000"/>
              </a:schemeClr>
            </a:solidFill>
          </a:ln>
          <a:effectLst>
            <a:glow rad="139700">
              <a:schemeClr val="accent1">
                <a:satMod val="175000"/>
                <a:alpha val="40000"/>
              </a:schemeClr>
            </a:glow>
          </a:effectLst>
        </p:spPr>
        <p:txBody>
          <a:bodyPr>
            <a:spAutoFit/>
          </a:bodyPr>
          <a:lstStyle/>
          <a:p>
            <a:pPr fontAlgn="base">
              <a:spcBef>
                <a:spcPct val="0"/>
              </a:spcBef>
              <a:spcAft>
                <a:spcPct val="0"/>
              </a:spcAft>
              <a:defRPr/>
            </a:pPr>
            <a:r>
              <a:rPr lang="it-IT" sz="2800" dirty="0">
                <a:solidFill>
                  <a:prstClr val="black"/>
                </a:solidFill>
                <a:latin typeface="Arial" charset="0"/>
                <a:ea typeface="ＭＳ Ｐゴシック" charset="0"/>
                <a:cs typeface="ＭＳ Ｐゴシック" charset="0"/>
              </a:rPr>
              <a:t>Assenza di rischi per la paziente</a:t>
            </a:r>
          </a:p>
        </p:txBody>
      </p:sp>
      <p:sp>
        <p:nvSpPr>
          <p:cNvPr id="9" name="Rettangolo 8"/>
          <p:cNvSpPr/>
          <p:nvPr/>
        </p:nvSpPr>
        <p:spPr>
          <a:xfrm>
            <a:off x="239361" y="4434799"/>
            <a:ext cx="6096000" cy="1384995"/>
          </a:xfrm>
          <a:prstGeom prst="rect">
            <a:avLst/>
          </a:prstGeom>
          <a:ln>
            <a:solidFill>
              <a:schemeClr val="tx2">
                <a:lumMod val="60000"/>
                <a:lumOff val="40000"/>
              </a:schemeClr>
            </a:solidFill>
          </a:ln>
          <a:effectLst>
            <a:glow rad="139700">
              <a:schemeClr val="accent1">
                <a:satMod val="175000"/>
                <a:alpha val="40000"/>
              </a:schemeClr>
            </a:glow>
          </a:effectLst>
        </p:spPr>
        <p:txBody>
          <a:bodyPr>
            <a:spAutoFit/>
          </a:bodyPr>
          <a:lstStyle/>
          <a:p>
            <a:pPr algn="ctr" fontAlgn="base">
              <a:spcBef>
                <a:spcPct val="0"/>
              </a:spcBef>
              <a:spcAft>
                <a:spcPct val="0"/>
              </a:spcAft>
              <a:defRPr/>
            </a:pPr>
            <a:r>
              <a:rPr lang="it-IT" sz="2800" dirty="0">
                <a:solidFill>
                  <a:prstClr val="black"/>
                </a:solidFill>
                <a:latin typeface="Arial" charset="0"/>
                <a:ea typeface="ＭＳ Ｐゴシック" charset="0"/>
                <a:cs typeface="ＭＳ Ｐゴシック" charset="0"/>
              </a:rPr>
              <a:t>Possibilità di riprodurre situazioni comuni, procedure routinarie, così come eventi rari, ma seri</a:t>
            </a:r>
          </a:p>
        </p:txBody>
      </p:sp>
      <p:sp>
        <p:nvSpPr>
          <p:cNvPr id="10" name="Rettangolo 9"/>
          <p:cNvSpPr/>
          <p:nvPr/>
        </p:nvSpPr>
        <p:spPr>
          <a:xfrm>
            <a:off x="6486903" y="4426999"/>
            <a:ext cx="5568619" cy="2246769"/>
          </a:xfrm>
          <a:prstGeom prst="rect">
            <a:avLst/>
          </a:prstGeom>
          <a:ln>
            <a:solidFill>
              <a:schemeClr val="tx2">
                <a:lumMod val="40000"/>
                <a:lumOff val="60000"/>
              </a:schemeClr>
            </a:solidFill>
          </a:ln>
          <a:effectLst>
            <a:glow rad="101600">
              <a:schemeClr val="accent1">
                <a:satMod val="175000"/>
                <a:alpha val="40000"/>
              </a:schemeClr>
            </a:glow>
          </a:effectLst>
        </p:spPr>
        <p:txBody>
          <a:bodyPr>
            <a:spAutoFit/>
          </a:bodyPr>
          <a:lstStyle/>
          <a:p>
            <a:pPr algn="ctr" fontAlgn="base">
              <a:spcBef>
                <a:spcPct val="0"/>
              </a:spcBef>
              <a:spcAft>
                <a:spcPct val="0"/>
              </a:spcAft>
              <a:defRPr/>
            </a:pPr>
            <a:r>
              <a:rPr lang="it-IT" sz="2800" dirty="0">
                <a:solidFill>
                  <a:prstClr val="black"/>
                </a:solidFill>
                <a:latin typeface="Arial" charset="0"/>
                <a:ea typeface="ＭＳ Ｐゴシック" charset="0"/>
                <a:cs typeface="ＭＳ Ｐゴシック" charset="0"/>
              </a:rPr>
              <a:t>Sviluppo di comunicazione interdisciplinare come PREVENZIONE della SUBSTANDARD CARE</a:t>
            </a:r>
          </a:p>
          <a:p>
            <a:pPr fontAlgn="base">
              <a:spcBef>
                <a:spcPct val="0"/>
              </a:spcBef>
              <a:spcAft>
                <a:spcPct val="0"/>
              </a:spcAft>
              <a:defRPr/>
            </a:pPr>
            <a:r>
              <a:rPr lang="it-IT" sz="2800" b="1" dirty="0">
                <a:solidFill>
                  <a:prstClr val="black"/>
                </a:solidFill>
                <a:latin typeface="Arial" charset="0"/>
                <a:ea typeface="ＭＳ Ｐゴシック" charset="0"/>
                <a:cs typeface="ＭＳ Ｐゴシック" charset="0"/>
              </a:rPr>
              <a:t> </a:t>
            </a:r>
            <a:endParaRPr lang="it-IT" sz="2800" dirty="0">
              <a:solidFill>
                <a:prstClr val="black"/>
              </a:solidFill>
              <a:latin typeface="Arial" charset="0"/>
              <a:ea typeface="ＭＳ Ｐゴシック" charset="0"/>
              <a:cs typeface="ＭＳ Ｐゴシック" charset="0"/>
            </a:endParaRPr>
          </a:p>
        </p:txBody>
      </p:sp>
      <p:sp>
        <p:nvSpPr>
          <p:cNvPr id="26643" name="Titolo 11"/>
          <p:cNvSpPr>
            <a:spLocks noGrp="1"/>
          </p:cNvSpPr>
          <p:nvPr>
            <p:ph type="title"/>
          </p:nvPr>
        </p:nvSpPr>
        <p:spPr>
          <a:xfrm>
            <a:off x="2091111" y="-50466"/>
            <a:ext cx="8212949" cy="1106143"/>
          </a:xfrm>
        </p:spPr>
        <p:txBody>
          <a:bodyPr>
            <a:normAutofit/>
          </a:bodyPr>
          <a:lstStyle/>
          <a:p>
            <a:r>
              <a:rPr lang="it-IT" b="1" cap="all" dirty="0">
                <a:solidFill>
                  <a:srgbClr val="FF0000"/>
                </a:solidFill>
                <a:latin typeface="+mn-lt"/>
              </a:rPr>
              <a:t>Vantaggi della simulazione </a:t>
            </a:r>
          </a:p>
        </p:txBody>
      </p:sp>
    </p:spTree>
    <p:extLst>
      <p:ext uri="{BB962C8B-B14F-4D97-AF65-F5344CB8AC3E}">
        <p14:creationId xmlns:p14="http://schemas.microsoft.com/office/powerpoint/2010/main" val="935151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luna nel pozzo"/>
          <p:cNvPicPr>
            <a:picLocks noChangeAspect="1" noChangeArrowheads="1"/>
          </p:cNvPicPr>
          <p:nvPr/>
        </p:nvPicPr>
        <p:blipFill rotWithShape="1">
          <a:blip r:embed="rId2">
            <a:extLst>
              <a:ext uri="{28A0092B-C50C-407E-A947-70E740481C1C}">
                <a14:useLocalDpi xmlns:a14="http://schemas.microsoft.com/office/drawing/2010/main" val="0"/>
              </a:ext>
            </a:extLst>
          </a:blip>
          <a:srcRect l="-1567" t="27239" r="1567" b="-10992"/>
          <a:stretch/>
        </p:blipFill>
        <p:spPr bwMode="auto">
          <a:xfrm>
            <a:off x="-245659" y="-1214650"/>
            <a:ext cx="12437660" cy="930095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09182" y="272955"/>
            <a:ext cx="5636526" cy="1200329"/>
          </a:xfrm>
          <a:prstGeom prst="rect">
            <a:avLst/>
          </a:prstGeom>
          <a:noFill/>
        </p:spPr>
        <p:txBody>
          <a:bodyPr wrap="square" rtlCol="0">
            <a:spAutoFit/>
          </a:bodyPr>
          <a:lstStyle/>
          <a:p>
            <a:pPr algn="ctr"/>
            <a:r>
              <a:rPr lang="it-IT" sz="2400" b="1" dirty="0">
                <a:solidFill>
                  <a:schemeClr val="bg1"/>
                </a:solidFill>
              </a:rPr>
              <a:t>2019</a:t>
            </a:r>
          </a:p>
          <a:p>
            <a:pPr algn="ctr"/>
            <a:r>
              <a:rPr lang="it-IT" sz="2400" b="1" dirty="0">
                <a:solidFill>
                  <a:schemeClr val="bg1"/>
                </a:solidFill>
              </a:rPr>
              <a:t>TEAM MULTIDISCIPLINARE  </a:t>
            </a:r>
          </a:p>
          <a:p>
            <a:pPr algn="ctr"/>
            <a:r>
              <a:rPr lang="it-IT" sz="2400" b="1" dirty="0">
                <a:solidFill>
                  <a:schemeClr val="bg1"/>
                </a:solidFill>
              </a:rPr>
              <a:t>SERVIZIO DI ANESTESIA OSTETRICA H24</a:t>
            </a:r>
          </a:p>
        </p:txBody>
      </p:sp>
      <p:sp>
        <p:nvSpPr>
          <p:cNvPr id="6" name="CasellaDiTesto 5"/>
          <p:cNvSpPr txBox="1"/>
          <p:nvPr/>
        </p:nvSpPr>
        <p:spPr>
          <a:xfrm>
            <a:off x="9457899" y="5663821"/>
            <a:ext cx="2374711" cy="369332"/>
          </a:xfrm>
          <a:prstGeom prst="rect">
            <a:avLst/>
          </a:prstGeom>
          <a:noFill/>
        </p:spPr>
        <p:txBody>
          <a:bodyPr wrap="square" rtlCol="0">
            <a:spAutoFit/>
          </a:bodyPr>
          <a:lstStyle/>
          <a:p>
            <a:r>
              <a:rPr lang="it-IT" i="1" dirty="0">
                <a:solidFill>
                  <a:schemeClr val="bg1"/>
                </a:solidFill>
              </a:rPr>
              <a:t>Grazie per l’attenzione</a:t>
            </a:r>
          </a:p>
        </p:txBody>
      </p:sp>
    </p:spTree>
    <p:extLst>
      <p:ext uri="{BB962C8B-B14F-4D97-AF65-F5344CB8AC3E}">
        <p14:creationId xmlns:p14="http://schemas.microsoft.com/office/powerpoint/2010/main" val="103367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psicologia.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286602" y="111910"/>
            <a:ext cx="2287707" cy="1180752"/>
          </a:xfrm>
          <a:effectLst>
            <a:softEdge rad="112500"/>
          </a:effectLst>
        </p:spPr>
      </p:pic>
      <p:sp>
        <p:nvSpPr>
          <p:cNvPr id="5" name="CasellaDiTesto 4"/>
          <p:cNvSpPr txBox="1">
            <a:spLocks noChangeArrowheads="1"/>
          </p:cNvSpPr>
          <p:nvPr/>
        </p:nvSpPr>
        <p:spPr bwMode="auto">
          <a:xfrm>
            <a:off x="1942640" y="379120"/>
            <a:ext cx="7305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3600" b="1" dirty="0">
                <a:latin typeface="Arial Black" charset="0"/>
              </a:rPr>
              <a:t>	</a:t>
            </a:r>
            <a:r>
              <a:rPr lang="it-IT" sz="3600" b="1" dirty="0">
                <a:latin typeface="+mn-lt"/>
              </a:rPr>
              <a:t>...perché si commettono errori ?</a:t>
            </a:r>
            <a:endParaRPr lang="en-GB" sz="3600" b="1" dirty="0">
              <a:latin typeface="+mn-lt"/>
            </a:endParaRPr>
          </a:p>
        </p:txBody>
      </p:sp>
      <p:pic>
        <p:nvPicPr>
          <p:cNvPr id="7" name="Segnaposto contenuto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60601" y="1579563"/>
            <a:ext cx="11777133" cy="5278437"/>
          </a:xfrm>
          <a:prstGeom prst="rect">
            <a:avLst/>
          </a:prstGeom>
        </p:spPr>
      </p:pic>
      <p:sp>
        <p:nvSpPr>
          <p:cNvPr id="6" name="CasellaDiTesto 6"/>
          <p:cNvSpPr txBox="1">
            <a:spLocks noChangeArrowheads="1"/>
          </p:cNvSpPr>
          <p:nvPr/>
        </p:nvSpPr>
        <p:spPr bwMode="auto">
          <a:xfrm>
            <a:off x="286602" y="5903893"/>
            <a:ext cx="552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800" b="1" i="1" dirty="0">
                <a:latin typeface="+mn-lt"/>
              </a:rPr>
              <a:t>Problematiche nella comunicazione, </a:t>
            </a:r>
          </a:p>
          <a:p>
            <a:pPr algn="ctr" eaLnBrk="1" hangingPunct="1"/>
            <a:r>
              <a:rPr lang="it-IT" sz="2800" b="1" i="1" dirty="0">
                <a:latin typeface="+mn-lt"/>
              </a:rPr>
              <a:t>fraintendimenti</a:t>
            </a:r>
          </a:p>
        </p:txBody>
      </p:sp>
      <p:pic>
        <p:nvPicPr>
          <p:cNvPr id="8" name="Immagine 4" descr="chen_480.jpg">
            <a:extLst>
              <a:ext uri="{FF2B5EF4-FFF2-40B4-BE49-F238E27FC236}">
                <a16:creationId xmlns:a16="http://schemas.microsoft.com/office/drawing/2014/main" id="{BCF53E5D-E898-46B9-B2D5-CAF714ABAA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21135" y="0"/>
            <a:ext cx="2870865" cy="16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37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566445" y="697520"/>
            <a:ext cx="11514667" cy="904875"/>
          </a:xfrm>
        </p:spPr>
        <p:txBody>
          <a:bodyPr/>
          <a:lstStyle/>
          <a:p>
            <a:pPr eaLnBrk="1" hangingPunct="1"/>
            <a:r>
              <a:rPr lang="en-US" b="1" dirty="0">
                <a:latin typeface="+mn-lt"/>
                <a:ea typeface="ＭＳ Ｐゴシック" charset="0"/>
                <a:cs typeface="ＭＳ Ｐゴシック" charset="0"/>
              </a:rPr>
              <a:t>Importanza di ridurre gli errori</a:t>
            </a:r>
            <a:r>
              <a:rPr lang="en-US" dirty="0">
                <a:latin typeface="+mn-lt"/>
                <a:ea typeface="ＭＳ Ｐゴシック" charset="0"/>
                <a:cs typeface="ＭＳ Ｐゴシック" charset="0"/>
              </a:rPr>
              <a:t> </a:t>
            </a:r>
          </a:p>
        </p:txBody>
      </p:sp>
      <p:sp>
        <p:nvSpPr>
          <p:cNvPr id="100354" name="Rectangle 3"/>
          <p:cNvSpPr>
            <a:spLocks noGrp="1" noChangeArrowheads="1"/>
          </p:cNvSpPr>
          <p:nvPr>
            <p:ph type="body" idx="1"/>
          </p:nvPr>
        </p:nvSpPr>
        <p:spPr>
          <a:xfrm>
            <a:off x="641445" y="1782765"/>
            <a:ext cx="10959152" cy="4383107"/>
          </a:xfrm>
        </p:spPr>
        <p:txBody>
          <a:bodyPr>
            <a:normAutofit/>
          </a:bodyPr>
          <a:lstStyle/>
          <a:p>
            <a:pPr marL="341313" indent="-341313" eaLnBrk="1" hangingPunct="1"/>
            <a:r>
              <a:rPr lang="en-US" b="1" dirty="0">
                <a:solidFill>
                  <a:srgbClr val="FF0000"/>
                </a:solidFill>
                <a:ea typeface="ＭＳ Ｐゴシック" charset="0"/>
                <a:cs typeface="ＭＳ Ｐゴシック" charset="0"/>
              </a:rPr>
              <a:t>Errori di omissione</a:t>
            </a:r>
          </a:p>
          <a:p>
            <a:pPr marL="0" indent="0" eaLnBrk="1" hangingPunct="1">
              <a:buNone/>
            </a:pPr>
            <a:r>
              <a:rPr lang="en-US" sz="2600" dirty="0">
                <a:ea typeface="ＭＳ Ｐゴシック" charset="0"/>
              </a:rPr>
              <a:t>Mancato uso di terapie/ procedure che si è dimostrato sono potenzialmente efficaci</a:t>
            </a:r>
          </a:p>
          <a:p>
            <a:pPr marL="795338" lvl="1" indent="-339725" eaLnBrk="1" hangingPunct="1">
              <a:buFontTx/>
              <a:buNone/>
            </a:pPr>
            <a:endParaRPr lang="en-US" sz="2600" dirty="0">
              <a:ea typeface="ＭＳ Ｐゴシック" charset="0"/>
            </a:endParaRPr>
          </a:p>
          <a:p>
            <a:pPr marL="341313" indent="-341313" eaLnBrk="1" hangingPunct="1"/>
            <a:r>
              <a:rPr lang="en-US" b="1" dirty="0">
                <a:solidFill>
                  <a:srgbClr val="FF0000"/>
                </a:solidFill>
                <a:ea typeface="ＭＳ Ｐゴシック" charset="0"/>
                <a:cs typeface="ＭＳ Ｐゴシック" charset="0"/>
              </a:rPr>
              <a:t>Errori di utilizzazione</a:t>
            </a:r>
          </a:p>
          <a:p>
            <a:pPr marL="0" indent="0" eaLnBrk="1" hangingPunct="1">
              <a:buNone/>
            </a:pPr>
            <a:r>
              <a:rPr lang="en-US" dirty="0">
                <a:ea typeface="ＭＳ Ｐゴシック" charset="0"/>
              </a:rPr>
              <a:t>Inappropiato o incorretto utilizzo di strategie terapeutiche, procedure, dosaggi di farmaci</a:t>
            </a:r>
            <a:endParaRPr lang="en-US" sz="2600" dirty="0">
              <a:ea typeface="ＭＳ Ｐゴシック" charset="0"/>
            </a:endParaRPr>
          </a:p>
        </p:txBody>
      </p:sp>
      <p:pic>
        <p:nvPicPr>
          <p:cNvPr id="100355" name="Picture 4" descr="logo_bian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66" y="6165873"/>
            <a:ext cx="211243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460" y="220665"/>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isultati immagini per errore in medic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513" y="4796201"/>
            <a:ext cx="3275463" cy="191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3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2660" t="14988" r="24240" b="15464"/>
          <a:stretch/>
        </p:blipFill>
        <p:spPr>
          <a:xfrm>
            <a:off x="3523120" y="302164"/>
            <a:ext cx="8457375" cy="6248761"/>
          </a:xfrm>
          <a:prstGeom prst="rect">
            <a:avLst/>
          </a:prstGeom>
        </p:spPr>
      </p:pic>
      <p:pic>
        <p:nvPicPr>
          <p:cNvPr id="5122" name="Picture 2" descr="Risultati immagini per itoss mortalitÃ  mater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25" y="188676"/>
            <a:ext cx="3100222" cy="24201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1 2"/>
          <p:cNvCxnSpPr/>
          <p:nvPr/>
        </p:nvCxnSpPr>
        <p:spPr>
          <a:xfrm>
            <a:off x="4749421" y="5281684"/>
            <a:ext cx="51042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47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605832" y="4121328"/>
            <a:ext cx="10752668" cy="1357295"/>
          </a:xfrm>
          <a:prstGeom prst="rect">
            <a:avLst/>
          </a:prstGeom>
          <a:solidFill>
            <a:srgbClr val="003366">
              <a:alpha val="50000"/>
            </a:srgbClr>
          </a:solidFill>
          <a:ln w="25400">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5000"/>
              </a:lnSpc>
              <a:defRPr/>
            </a:pPr>
            <a:r>
              <a:rPr lang="it-IT" b="1" dirty="0">
                <a:solidFill>
                  <a:srgbClr val="FFFF99"/>
                </a:solidFill>
                <a:effectLst>
                  <a:outerShdw blurRad="38100" dist="38100" dir="2700000" algn="tl">
                    <a:srgbClr val="000000"/>
                  </a:outerShdw>
                </a:effectLst>
                <a:cs typeface="Arial" charset="0"/>
              </a:rPr>
              <a:t>Le Direzioni Aziendali, anche sulla base della presente Raccomandazione, </a:t>
            </a:r>
            <a:r>
              <a:rPr lang="it-IT" b="1" dirty="0">
                <a:solidFill>
                  <a:srgbClr val="00FF00"/>
                </a:solidFill>
                <a:effectLst>
                  <a:outerShdw blurRad="38100" dist="38100" dir="2700000" algn="tl">
                    <a:srgbClr val="000000"/>
                  </a:outerShdw>
                </a:effectLst>
                <a:cs typeface="Arial" charset="0"/>
              </a:rPr>
              <a:t>devono predisporre una propria procedura standardizzata</a:t>
            </a:r>
            <a:r>
              <a:rPr lang="it-IT" b="1" dirty="0">
                <a:solidFill>
                  <a:srgbClr val="FFFF99"/>
                </a:solidFill>
                <a:effectLst>
                  <a:outerShdw blurRad="38100" dist="38100" dir="2700000" algn="tl">
                    <a:srgbClr val="000000"/>
                  </a:outerShdw>
                </a:effectLst>
                <a:cs typeface="Arial" charset="0"/>
              </a:rPr>
              <a:t> per l</a:t>
            </a:r>
            <a:r>
              <a:rPr lang="ja-JP" altLang="it-IT" b="1" dirty="0">
                <a:solidFill>
                  <a:srgbClr val="FFFF99"/>
                </a:solidFill>
                <a:effectLst>
                  <a:outerShdw blurRad="38100" dist="38100" dir="2700000" algn="tl">
                    <a:srgbClr val="000000"/>
                  </a:outerShdw>
                </a:effectLst>
                <a:cs typeface="Arial" charset="0"/>
              </a:rPr>
              <a:t>’</a:t>
            </a:r>
            <a:r>
              <a:rPr lang="it-IT" b="1" dirty="0">
                <a:solidFill>
                  <a:srgbClr val="FFFF99"/>
                </a:solidFill>
                <a:effectLst>
                  <a:outerShdw blurRad="38100" dist="38100" dir="2700000" algn="tl">
                    <a:srgbClr val="000000"/>
                  </a:outerShdw>
                </a:effectLst>
                <a:cs typeface="Arial" charset="0"/>
              </a:rPr>
              <a:t>individuazione di idonee misure preventive del decesso materno o malattia grave correlata al travaglio e/o parto</a:t>
            </a:r>
            <a:endParaRPr lang="it-IT" sz="3600" b="1" dirty="0">
              <a:solidFill>
                <a:srgbClr val="000066"/>
              </a:solidFill>
              <a:effectLst>
                <a:outerShdw blurRad="38100" dist="38100" dir="2700000" algn="tl">
                  <a:srgbClr val="000000"/>
                </a:outerShdw>
              </a:effectLst>
              <a:cs typeface="Arial" charset="0"/>
            </a:endParaRPr>
          </a:p>
        </p:txBody>
      </p:sp>
      <p:grpSp>
        <p:nvGrpSpPr>
          <p:cNvPr id="4" name="Group 20"/>
          <p:cNvGrpSpPr>
            <a:grpSpLocks/>
          </p:cNvGrpSpPr>
          <p:nvPr/>
        </p:nvGrpSpPr>
        <p:grpSpPr bwMode="auto">
          <a:xfrm>
            <a:off x="1595919" y="2718437"/>
            <a:ext cx="6894012" cy="1151997"/>
            <a:chOff x="786" y="1766"/>
            <a:chExt cx="3900" cy="1134"/>
          </a:xfrm>
        </p:grpSpPr>
        <p:sp>
          <p:nvSpPr>
            <p:cNvPr id="5" name="AutoShape 17"/>
            <p:cNvSpPr>
              <a:spLocks noChangeArrowheads="1"/>
            </p:cNvSpPr>
            <p:nvPr/>
          </p:nvSpPr>
          <p:spPr bwMode="auto">
            <a:xfrm>
              <a:off x="786" y="1766"/>
              <a:ext cx="3900" cy="1134"/>
            </a:xfrm>
            <a:prstGeom prst="wedgeRectCallout">
              <a:avLst>
                <a:gd name="adj1" fmla="val -33315"/>
                <a:gd name="adj2" fmla="val -136853"/>
              </a:avLst>
            </a:prstGeom>
            <a:solidFill>
              <a:srgbClr val="FFFF00"/>
            </a:solidFill>
            <a:ln>
              <a:noFill/>
            </a:ln>
            <a:effectLst>
              <a:prstShdw prst="shdw17" dist="17961" dir="2700000">
                <a:srgbClr val="9999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it-IT" dirty="0">
                <a:cs typeface="Arial" charset="0"/>
              </a:endParaRPr>
            </a:p>
          </p:txBody>
        </p:sp>
        <p:sp>
          <p:nvSpPr>
            <p:cNvPr id="6" name="Text Box 18"/>
            <p:cNvSpPr txBox="1">
              <a:spLocks noChangeArrowheads="1"/>
            </p:cNvSpPr>
            <p:nvPr/>
          </p:nvSpPr>
          <p:spPr bwMode="auto">
            <a:xfrm>
              <a:off x="932" y="2023"/>
              <a:ext cx="3754" cy="786"/>
            </a:xfrm>
            <a:prstGeom prst="rect">
              <a:avLst/>
            </a:prstGeom>
            <a:noFill/>
            <a:ln w="25400">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5000"/>
                </a:lnSpc>
                <a:defRPr/>
              </a:pPr>
              <a:r>
                <a:rPr lang="it-IT" sz="1800" b="1" dirty="0">
                  <a:solidFill>
                    <a:srgbClr val="FF0000"/>
                  </a:solidFill>
                  <a:effectLst>
                    <a:outerShdw blurRad="38100" dist="38100" dir="2700000" algn="tl">
                      <a:srgbClr val="000000"/>
                    </a:outerShdw>
                  </a:effectLst>
                  <a:cs typeface="Arial" charset="0"/>
                </a:rPr>
                <a:t>La morte materna rappresenta un evento drammatico che può essere determinato anche da standard assistenziali inappropriati</a:t>
              </a:r>
            </a:p>
          </p:txBody>
        </p:sp>
      </p:grpSp>
      <p:pic>
        <p:nvPicPr>
          <p:cNvPr id="2050" name="Picture 2" descr="Immagine correla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27" r="4110" b="10603"/>
          <a:stretch/>
        </p:blipFill>
        <p:spPr bwMode="auto">
          <a:xfrm>
            <a:off x="50027" y="33001"/>
            <a:ext cx="2679526" cy="251590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449820" y="5573025"/>
            <a:ext cx="10703984" cy="1043362"/>
          </a:xfrm>
          <a:prstGeom prst="rect">
            <a:avLst/>
          </a:prstGeom>
          <a:solidFill>
            <a:srgbClr val="003366">
              <a:alpha val="50000"/>
            </a:srgbClr>
          </a:solidFill>
          <a:ln w="25400">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85000"/>
              </a:lnSpc>
              <a:defRPr/>
            </a:pPr>
            <a:r>
              <a:rPr lang="it-IT" b="1" dirty="0">
                <a:solidFill>
                  <a:srgbClr val="FFFF99"/>
                </a:solidFill>
                <a:effectLst>
                  <a:outerShdw blurRad="38100" dist="38100" dir="2700000" algn="tl">
                    <a:srgbClr val="000000"/>
                  </a:outerShdw>
                </a:effectLst>
                <a:cs typeface="Arial" charset="0"/>
              </a:rPr>
              <a:t>Le Direzioni Generali, le Direzioni Sanitarie, le Direzioni Mediche e delle Professioni Sanitarie e i Direttori di Dipartimento </a:t>
            </a:r>
            <a:r>
              <a:rPr lang="it-IT" b="1" dirty="0">
                <a:solidFill>
                  <a:srgbClr val="FF0000"/>
                </a:solidFill>
                <a:effectLst>
                  <a:outerShdw blurRad="38100" dist="38100" dir="2700000" algn="tl">
                    <a:srgbClr val="000000"/>
                  </a:outerShdw>
                </a:effectLst>
                <a:cs typeface="Arial" charset="0"/>
              </a:rPr>
              <a:t>sono</a:t>
            </a:r>
            <a:r>
              <a:rPr lang="it-IT" b="1" dirty="0">
                <a:solidFill>
                  <a:srgbClr val="FFFF99"/>
                </a:solidFill>
                <a:effectLst>
                  <a:outerShdw blurRad="38100" dist="38100" dir="2700000" algn="tl">
                    <a:srgbClr val="000000"/>
                  </a:outerShdw>
                </a:effectLst>
                <a:cs typeface="Arial" charset="0"/>
              </a:rPr>
              <a:t> </a:t>
            </a:r>
            <a:r>
              <a:rPr lang="it-IT" b="1" dirty="0">
                <a:solidFill>
                  <a:srgbClr val="FF0000"/>
                </a:solidFill>
                <a:effectLst>
                  <a:outerShdw blurRad="38100" dist="38100" dir="2700000" algn="tl">
                    <a:srgbClr val="000000"/>
                  </a:outerShdw>
                </a:effectLst>
                <a:cs typeface="Arial" charset="0"/>
              </a:rPr>
              <a:t>invitati </a:t>
            </a:r>
            <a:r>
              <a:rPr lang="it-IT" b="1" dirty="0" err="1">
                <a:solidFill>
                  <a:srgbClr val="FF0000"/>
                </a:solidFill>
                <a:effectLst>
                  <a:outerShdw blurRad="38100" dist="38100" dir="2700000" algn="tl">
                    <a:srgbClr val="000000"/>
                  </a:outerShdw>
                </a:effectLst>
                <a:cs typeface="Arial" charset="0"/>
              </a:rPr>
              <a:t>all</a:t>
            </a:r>
            <a:r>
              <a:rPr lang="ja-JP" altLang="it-IT" b="1" dirty="0">
                <a:solidFill>
                  <a:srgbClr val="FF0000"/>
                </a:solidFill>
                <a:effectLst>
                  <a:outerShdw blurRad="38100" dist="38100" dir="2700000" algn="tl">
                    <a:srgbClr val="000000"/>
                  </a:outerShdw>
                </a:effectLst>
                <a:cs typeface="Arial" charset="0"/>
              </a:rPr>
              <a:t>’</a:t>
            </a:r>
            <a:r>
              <a:rPr lang="it-IT" b="1" dirty="0">
                <a:solidFill>
                  <a:srgbClr val="FF0000"/>
                </a:solidFill>
                <a:effectLst>
                  <a:outerShdw blurRad="38100" dist="38100" dir="2700000" algn="tl">
                    <a:srgbClr val="000000"/>
                  </a:outerShdw>
                </a:effectLst>
                <a:cs typeface="Arial" charset="0"/>
              </a:rPr>
              <a:t>implementazione della raccomandazione</a:t>
            </a:r>
            <a:endParaRPr lang="it-IT" sz="3600" b="1" dirty="0">
              <a:solidFill>
                <a:srgbClr val="000066"/>
              </a:solidFill>
              <a:effectLst>
                <a:outerShdw blurRad="38100" dist="38100" dir="2700000" algn="tl">
                  <a:srgbClr val="000000"/>
                </a:outerShdw>
              </a:effectLst>
              <a:cs typeface="Arial" charset="0"/>
            </a:endParaRPr>
          </a:p>
        </p:txBody>
      </p:sp>
      <p:sp>
        <p:nvSpPr>
          <p:cNvPr id="7" name="CasellaDiTesto 6"/>
          <p:cNvSpPr txBox="1"/>
          <p:nvPr/>
        </p:nvSpPr>
        <p:spPr>
          <a:xfrm>
            <a:off x="4249825" y="2314726"/>
            <a:ext cx="4718826" cy="369332"/>
          </a:xfrm>
          <a:prstGeom prst="rect">
            <a:avLst/>
          </a:prstGeom>
          <a:noFill/>
        </p:spPr>
        <p:txBody>
          <a:bodyPr wrap="square" rtlCol="0">
            <a:spAutoFit/>
          </a:bodyPr>
          <a:lstStyle/>
          <a:p>
            <a:r>
              <a:rPr lang="it-IT" dirty="0"/>
              <a:t>RACCOMANDAZIONE nr 6 del 31 marzo 2008</a:t>
            </a:r>
          </a:p>
        </p:txBody>
      </p:sp>
      <p:pic>
        <p:nvPicPr>
          <p:cNvPr id="10" name="Immagine 9"/>
          <p:cNvPicPr>
            <a:picLocks noChangeAspect="1"/>
          </p:cNvPicPr>
          <p:nvPr/>
        </p:nvPicPr>
        <p:blipFill rotWithShape="1">
          <a:blip r:embed="rId3"/>
          <a:srcRect l="25634" t="32031" r="27575" b="15406"/>
          <a:stretch/>
        </p:blipFill>
        <p:spPr>
          <a:xfrm>
            <a:off x="4544197" y="0"/>
            <a:ext cx="3781275" cy="2388173"/>
          </a:xfrm>
          <a:prstGeom prst="rect">
            <a:avLst/>
          </a:prstGeom>
        </p:spPr>
      </p:pic>
      <p:pic>
        <p:nvPicPr>
          <p:cNvPr id="11" name="Picture 12" descr="logo_ministero_salute"/>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rot="16200000">
            <a:off x="5833687" y="-2105494"/>
            <a:ext cx="1113014" cy="532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9704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4720</Words>
  <Application>Microsoft Macintosh PowerPoint</Application>
  <PresentationFormat>Widescreen</PresentationFormat>
  <Paragraphs>689</Paragraphs>
  <Slides>58</Slides>
  <Notes>21</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58</vt:i4>
      </vt:variant>
    </vt:vector>
  </HeadingPairs>
  <TitlesOfParts>
    <vt:vector size="73" baseType="lpstr">
      <vt:lpstr>Arial</vt:lpstr>
      <vt:lpstr>Arial</vt:lpstr>
      <vt:lpstr>Arial Black</vt:lpstr>
      <vt:lpstr>Calibri</vt:lpstr>
      <vt:lpstr>Calibri Light</vt:lpstr>
      <vt:lpstr>Comic Sans MS</vt:lpstr>
      <vt:lpstr>Copperplate Gothic Bold</vt:lpstr>
      <vt:lpstr>Helvetica Neue</vt:lpstr>
      <vt:lpstr>Lora</vt:lpstr>
      <vt:lpstr>Symbol</vt:lpstr>
      <vt:lpstr>Verdana</vt:lpstr>
      <vt:lpstr>Verdana-Bold</vt:lpstr>
      <vt:lpstr>Wingdings</vt:lpstr>
      <vt:lpstr>Tema di Office</vt:lpstr>
      <vt:lpstr>Documento</vt:lpstr>
      <vt:lpstr>Presentazione standard di PowerPoint</vt:lpstr>
      <vt:lpstr>Presentazione standard di PowerPoint</vt:lpstr>
      <vt:lpstr>EMERGENZA OSTETRICA</vt:lpstr>
      <vt:lpstr>Presentazione standard di PowerPoint</vt:lpstr>
      <vt:lpstr>L’ Errore </vt:lpstr>
      <vt:lpstr>Presentazione standard di PowerPoint</vt:lpstr>
      <vt:lpstr>Importanza di ridurre gli errori </vt:lpstr>
      <vt:lpstr>Presentazione standard di PowerPoint</vt:lpstr>
      <vt:lpstr>Presentazione standard di PowerPoint</vt:lpstr>
      <vt:lpstr>Importance of local easy-to-use action plan:  protocols guidelines </vt:lpstr>
      <vt:lpstr>DEFINIZIONE di EPP PRIMARIA</vt:lpstr>
      <vt:lpstr>Incidenza</vt:lpstr>
      <vt:lpstr>Presentazione standard di PowerPoint</vt:lpstr>
      <vt:lpstr>Presentazione standard di PowerPoint</vt:lpstr>
      <vt:lpstr>Presentazione standard di PowerPoint</vt:lpstr>
      <vt:lpstr>L’emostasi nella gravida</vt:lpstr>
      <vt:lpstr>Stima delle perdite ematiche</vt:lpstr>
      <vt:lpstr> Cause di PPH</vt:lpstr>
      <vt:lpstr>PREVENZIONE DELLA PPH</vt:lpstr>
      <vt:lpstr>STRATIFICAZIONE DEL RISCHIO EMORRAGICO</vt:lpstr>
      <vt:lpstr>Admission Hemorrage Risk Factor Evaluation</vt:lpstr>
      <vt:lpstr>Presentazione standard di PowerPoint</vt:lpstr>
      <vt:lpstr>Presentazione standard di PowerPoint</vt:lpstr>
      <vt:lpstr>1. ipotensione permissiva e low volume resuscitation </vt:lpstr>
      <vt:lpstr>2.somministrazione precoce di emocomponenti  per garantire l’ossigenazione tissutale ed evitare la coagulopatia da consumo e diluizione</vt:lpstr>
      <vt:lpstr>Presentazione standard di PowerPoint</vt:lpstr>
      <vt:lpstr>3.Terapia antifibrinolitica:  Acido Tranexamico</vt:lpstr>
      <vt:lpstr>4.La gravità dell’emorragia e dell’ipoperfusione, ed il rischio di coagulopatia si correlano all’alterazione dei livelli di  lattati, BE, pH</vt:lpstr>
      <vt:lpstr>6.Bisogna garantire il monitoraggio del consumo di fattori e della evoluzione della coagulopatia preferibilmente con l’ausilio di metodiche viscoelastiche (ROTEM/TEG ) </vt:lpstr>
      <vt:lpstr>7. Contrastare l’ipotermia </vt:lpstr>
      <vt:lpstr>8. Correggere l’ ipocalcemia </vt:lpstr>
      <vt:lpstr> fattore VII attivato  ricombinante</vt:lpstr>
      <vt:lpstr>impiego di PCC 4 fattori ?</vt:lpstr>
      <vt:lpstr>Protocollo Pescara Gestione PPH </vt:lpstr>
      <vt:lpstr>Emorragia perdita tra 500-1000 ml senza segni clinici di shock</vt:lpstr>
      <vt:lpstr>Emorragia maggiore superiore a 1000ml controllata</vt:lpstr>
      <vt:lpstr>Emorragia superiore a 1000 ml persistente</vt:lpstr>
      <vt:lpstr>Ricerca e trattamento delle cause</vt:lpstr>
      <vt:lpstr>Statistica Ospedale di Pescara</vt:lpstr>
      <vt:lpstr>PPH: Impatto del protocollo sul consumo di emocomponenti</vt:lpstr>
      <vt:lpstr>PPH: Impatto del protocollo sulla clinica </vt:lpstr>
      <vt:lpstr>2018:  PPH maggiore (perdita ematica &gt; ml 1500)</vt:lpstr>
      <vt:lpstr> PPH minori o controllate non trasfuse</vt:lpstr>
      <vt:lpstr>Presentazione standard di PowerPoint</vt:lpstr>
      <vt:lpstr>ELEMENTI DEL TEAMWORK</vt:lpstr>
      <vt:lpstr>MEMBRI DEL TEAM nel  Blocco Parto</vt:lpstr>
      <vt:lpstr>LEADERSHIP</vt:lpstr>
      <vt:lpstr>FELLOWSHIP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CHECK LIST</vt:lpstr>
      <vt:lpstr>Presentazione standard di PowerPoint</vt:lpstr>
      <vt:lpstr>Vantaggi della simulazione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protocollo di trasfusione massiva nella PPH l’anestesista rianimatore e  l’efficacia del team </dc:title>
  <dc:creator>User</dc:creator>
  <cp:lastModifiedBy>Carla Aromatario</cp:lastModifiedBy>
  <cp:revision>119</cp:revision>
  <dcterms:created xsi:type="dcterms:W3CDTF">2019-02-06T17:08:48Z</dcterms:created>
  <dcterms:modified xsi:type="dcterms:W3CDTF">2021-10-26T19:58:51Z</dcterms:modified>
</cp:coreProperties>
</file>